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Nunito" panose="020B0604020202020204" charset="0"/>
      <p:regular r:id="rId34"/>
      <p:bold r:id="rId35"/>
      <p:italic r:id="rId36"/>
      <p:boldItalic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677" autoAdjust="0"/>
  </p:normalViewPr>
  <p:slideViewPr>
    <p:cSldViewPr snapToGrid="0">
      <p:cViewPr varScale="1">
        <p:scale>
          <a:sx n="61" d="100"/>
          <a:sy n="61" d="100"/>
        </p:scale>
        <p:origin x="164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networks become ubiquitous in people’s lives, users depend on networks a lot for sufficient communication and convenient information access.However, networks suffer from security issues. Network security become a challenging topic since numerous new network attacks have appeared increasingly sophisticated and caused vast loss to network resources. Game theoretic approaches have been introduced as a useful tool to handle those tricky network attacks.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10d6c1421_3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10d6c1421_3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 solution of this game we use Nash Equilibrium.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10d6c1421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10d6c1421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10d6c1421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10d6c1421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10d6c1421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10d6c1421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0d6c1421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0d6c1421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if she decides not to confess, and fred keeps his pinky promise too,they both get 2 years of jail but they can’t trust each other.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10d6c1421_3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10d6c1421_3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10d6c1421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10d6c1421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consider that each cookies of 1 dollar and now we have to divide loot fairly. </a:t>
            </a:r>
            <a:endParaRPr/>
          </a:p>
          <a:p>
            <a:pPr marL="0" lvl="0" indent="0" algn="l" rtl="0">
              <a:spcBef>
                <a:spcPts val="0"/>
              </a:spcBef>
              <a:spcAft>
                <a:spcPts val="0"/>
              </a:spcAft>
              <a:buNone/>
            </a:pPr>
            <a:r>
              <a:rPr lang="en"/>
              <a:t>In first case My contribution to the coalition is 10 cookies and in second case my contribution to the coalition is 20 cookies then we will take avg of both of them i.e (10+20)/2 = $15 and my friend will get $25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1126bb9b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1126bb9b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Attack-Defense:modelling the interaction between attackers and defenders as games, predicting the actions of the attackers and determining the responding defense strategy.</a:t>
            </a:r>
            <a:endParaRPr/>
          </a:p>
          <a:p>
            <a:pPr marL="0" lvl="0" indent="0" algn="l" rtl="0">
              <a:spcBef>
                <a:spcPts val="0"/>
              </a:spcBef>
              <a:spcAft>
                <a:spcPts val="0"/>
              </a:spcAft>
              <a:buNone/>
            </a:pPr>
            <a:r>
              <a:rPr lang="en"/>
              <a:t>Security and Dependability measure: predicting the strategies of attackers and defenders and evaluating the security of the system based on this prediction.</a:t>
            </a:r>
            <a:endParaRPr/>
          </a:p>
          <a:p>
            <a:pPr marL="0" lvl="0" indent="0" algn="l" rtl="0">
              <a:spcBef>
                <a:spcPts val="0"/>
              </a:spcBef>
              <a:spcAft>
                <a:spcPts val="0"/>
              </a:spcAft>
              <a:buNone/>
            </a:pPr>
            <a:r>
              <a:rPr lang="en"/>
              <a:t>Other inputs like network parameters.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10d6c1421_3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10d6c1421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1126bb9bb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1126bb9b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defender is equiped with IDS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12fe6fef2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12fe6fef2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contents which we will see in this seminar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10d6c1421_3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10d6c1421_3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12fe6fef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12fe6fef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12fe6fef2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12fe6fef2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12fe6fef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12fe6fef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Mean time to failure (MTTF) is the length of time a device or other product is expected to last in operation in unrecoverable system.</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MTBF: it is the length of time between any two consecutive failure in a recoverable system.</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MTFF: the mean time to first failure in the recoverable system</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Price of Anarchy(POA) is a concept is measure how the system is degrades due to selfishness of the agent. So, it is the ratio between non-cooperative and cooperative way of solving the task</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 </a:t>
            </a:r>
            <a:endParaRPr sz="1200">
              <a:solidFill>
                <a:srgbClr val="33333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1126bb9b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1126bb9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12fe6fef2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12fe6fef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149ecdb2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149ecdb2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12fe6fef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12fe6fef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12fe6fef2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12fe6fef2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b="1">
                <a:solidFill>
                  <a:schemeClr val="dk2"/>
                </a:solidFill>
                <a:latin typeface="Calibri"/>
                <a:ea typeface="Calibri"/>
                <a:cs typeface="Calibri"/>
                <a:sym typeface="Calibri"/>
              </a:rPr>
              <a:t>Intrusion Detection System:</a:t>
            </a:r>
            <a:r>
              <a:rPr lang="en" sz="1400">
                <a:solidFill>
                  <a:schemeClr val="dk2"/>
                </a:solidFill>
                <a:latin typeface="Calibri"/>
                <a:ea typeface="Calibri"/>
                <a:cs typeface="Calibri"/>
                <a:sym typeface="Calibri"/>
              </a:rPr>
              <a:t> An IDS is a reactive system that is used to monitor events occurring in a network or computer system. Methods of Signature Detection, Pattern Recognition. These are of two types 1. Signature based and 2. Anomaly based</a:t>
            </a:r>
            <a:endParaRPr sz="1400">
              <a:solidFill>
                <a:schemeClr val="dk2"/>
              </a:solidFill>
              <a:latin typeface="Calibri"/>
              <a:ea typeface="Calibri"/>
              <a:cs typeface="Calibri"/>
              <a:sym typeface="Calibri"/>
            </a:endParaRPr>
          </a:p>
          <a:p>
            <a:pPr marL="0" lvl="0" indent="0" algn="just" rtl="0">
              <a:lnSpc>
                <a:spcPct val="100000"/>
              </a:lnSpc>
              <a:spcBef>
                <a:spcPts val="0"/>
              </a:spcBef>
              <a:spcAft>
                <a:spcPts val="0"/>
              </a:spcAft>
              <a:buNone/>
            </a:pPr>
            <a:r>
              <a:rPr lang="en" sz="1400" b="1">
                <a:solidFill>
                  <a:schemeClr val="dk2"/>
                </a:solidFill>
                <a:latin typeface="Calibri"/>
                <a:ea typeface="Calibri"/>
                <a:cs typeface="Calibri"/>
                <a:sym typeface="Calibri"/>
              </a:rPr>
              <a:t>Antivirus and Antimalware Software:</a:t>
            </a:r>
            <a:r>
              <a:rPr lang="en" sz="1400">
                <a:solidFill>
                  <a:schemeClr val="dk2"/>
                </a:solidFill>
                <a:latin typeface="Calibri"/>
                <a:ea typeface="Calibri"/>
                <a:cs typeface="Calibri"/>
                <a:sym typeface="Calibri"/>
              </a:rPr>
              <a:t> Antivirus and antimalware software protect an organization from a range of malicious software.</a:t>
            </a:r>
            <a:endParaRPr sz="1400">
              <a:solidFill>
                <a:schemeClr val="dk2"/>
              </a:solidFill>
              <a:latin typeface="Calibri"/>
              <a:ea typeface="Calibri"/>
              <a:cs typeface="Calibri"/>
              <a:sym typeface="Calibri"/>
            </a:endParaRPr>
          </a:p>
          <a:p>
            <a:pPr marL="0" lvl="0" indent="0" algn="just" rtl="0">
              <a:lnSpc>
                <a:spcPct val="100000"/>
              </a:lnSpc>
              <a:spcBef>
                <a:spcPts val="0"/>
              </a:spcBef>
              <a:spcAft>
                <a:spcPts val="0"/>
              </a:spcAft>
              <a:buNone/>
            </a:pPr>
            <a:r>
              <a:rPr lang="en" sz="1400" b="1">
                <a:solidFill>
                  <a:schemeClr val="dk2"/>
                </a:solidFill>
                <a:latin typeface="Calibri"/>
                <a:ea typeface="Calibri"/>
                <a:cs typeface="Calibri"/>
                <a:sym typeface="Calibri"/>
              </a:rPr>
              <a:t>Firewall Protection:</a:t>
            </a:r>
            <a:r>
              <a:rPr lang="en" sz="1400">
                <a:solidFill>
                  <a:schemeClr val="dk2"/>
                </a:solidFill>
                <a:latin typeface="Calibri"/>
                <a:ea typeface="Calibri"/>
                <a:cs typeface="Calibri"/>
                <a:sym typeface="Calibri"/>
              </a:rPr>
              <a:t> Firewalls are some policies which act as a barrier between the untrusted external networks and your trusted internal network</a:t>
            </a:r>
            <a:endParaRPr sz="1400">
              <a:solidFill>
                <a:schemeClr val="dk2"/>
              </a:solidFill>
              <a:latin typeface="Calibri"/>
              <a:ea typeface="Calibri"/>
              <a:cs typeface="Calibri"/>
              <a:sym typeface="Calibri"/>
            </a:endParaRPr>
          </a:p>
          <a:p>
            <a:pPr marL="0" lvl="0" indent="0" algn="just" rtl="0">
              <a:lnSpc>
                <a:spcPct val="100000"/>
              </a:lnSpc>
              <a:spcBef>
                <a:spcPts val="0"/>
              </a:spcBef>
              <a:spcAft>
                <a:spcPts val="0"/>
              </a:spcAft>
              <a:buNone/>
            </a:pPr>
            <a:r>
              <a:rPr lang="en" sz="1400" b="1">
                <a:solidFill>
                  <a:schemeClr val="dk2"/>
                </a:solidFill>
                <a:latin typeface="Calibri"/>
                <a:ea typeface="Calibri"/>
                <a:cs typeface="Calibri"/>
                <a:sym typeface="Calibri"/>
              </a:rPr>
              <a:t>Virtual Private Networks:</a:t>
            </a:r>
            <a:r>
              <a:rPr lang="en" sz="1400">
                <a:solidFill>
                  <a:schemeClr val="dk2"/>
                </a:solidFill>
                <a:latin typeface="Calibri"/>
                <a:ea typeface="Calibri"/>
                <a:cs typeface="Calibri"/>
                <a:sym typeface="Calibri"/>
              </a:rPr>
              <a:t> Virtual private networks (VPNs) create a connection to the network from another endpoint or site. VPNs typically allow only authenticated remote access using tunneling protocols and encryption techniques</a:t>
            </a:r>
            <a:endParaRPr sz="1400">
              <a:latin typeface="Calibri"/>
              <a:ea typeface="Calibri"/>
              <a:cs typeface="Calibri"/>
              <a:sym typeface="Calibri"/>
            </a:endParaRPr>
          </a:p>
          <a:p>
            <a:pPr marL="0" lvl="0" indent="0" algn="just" rtl="0">
              <a:lnSpc>
                <a:spcPct val="115000"/>
              </a:lnSpc>
              <a:spcBef>
                <a:spcPts val="0"/>
              </a:spcBef>
              <a:spcAft>
                <a:spcPts val="0"/>
              </a:spcAft>
              <a:buNone/>
            </a:pPr>
            <a:endParaRPr sz="1400">
              <a:solidFill>
                <a:schemeClr val="dk2"/>
              </a:solidFill>
              <a:latin typeface="Calibri"/>
              <a:ea typeface="Calibri"/>
              <a:cs typeface="Calibri"/>
              <a:sym typeface="Calibri"/>
            </a:endParaRPr>
          </a:p>
          <a:p>
            <a:pPr marL="0" lvl="0" indent="0" algn="just" rtl="0">
              <a:lnSpc>
                <a:spcPct val="115000"/>
              </a:lnSpc>
              <a:spcBef>
                <a:spcPts val="1600"/>
              </a:spcBef>
              <a:spcAft>
                <a:spcPts val="1600"/>
              </a:spcAft>
              <a:buNone/>
            </a:pPr>
            <a:endParaRPr sz="1400">
              <a:solidFill>
                <a:schemeClr val="dk2"/>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12fe6fef2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12fe6fef2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b="1">
                <a:solidFill>
                  <a:schemeClr val="dk2"/>
                </a:solidFill>
                <a:latin typeface="Calibri"/>
                <a:ea typeface="Calibri"/>
                <a:cs typeface="Calibri"/>
                <a:sym typeface="Calibri"/>
              </a:rPr>
              <a:t>False Alarms:</a:t>
            </a:r>
            <a:r>
              <a:rPr lang="en" sz="1400">
                <a:solidFill>
                  <a:schemeClr val="dk2"/>
                </a:solidFill>
                <a:latin typeface="Calibri"/>
                <a:ea typeface="Calibri"/>
                <a:cs typeface="Calibri"/>
                <a:sym typeface="Calibri"/>
              </a:rPr>
              <a:t>The disadvantage is that the intrusion software can create a large number of false alarms. These false alarms are increased on networks where there are a large number of users.</a:t>
            </a:r>
            <a:endParaRPr sz="1400">
              <a:solidFill>
                <a:schemeClr val="dk2"/>
              </a:solidFill>
              <a:latin typeface="Calibri"/>
              <a:ea typeface="Calibri"/>
              <a:cs typeface="Calibri"/>
              <a:sym typeface="Calibri"/>
            </a:endParaRPr>
          </a:p>
          <a:p>
            <a:pPr marL="0" lvl="0" indent="0" algn="just" rtl="0">
              <a:lnSpc>
                <a:spcPct val="115000"/>
              </a:lnSpc>
              <a:spcBef>
                <a:spcPts val="1600"/>
              </a:spcBef>
              <a:spcAft>
                <a:spcPts val="0"/>
              </a:spcAft>
              <a:buNone/>
            </a:pPr>
            <a:r>
              <a:rPr lang="en" sz="1400" b="1">
                <a:solidFill>
                  <a:schemeClr val="dk2"/>
                </a:solidFill>
                <a:latin typeface="Calibri"/>
                <a:ea typeface="Calibri"/>
                <a:cs typeface="Calibri"/>
                <a:sym typeface="Calibri"/>
              </a:rPr>
              <a:t>Limitations of Analytical Module:</a:t>
            </a:r>
            <a:r>
              <a:rPr lang="en" sz="1400">
                <a:solidFill>
                  <a:schemeClr val="dk2"/>
                </a:solidFill>
                <a:latin typeface="Calibri"/>
                <a:ea typeface="Calibri"/>
                <a:cs typeface="Calibri"/>
                <a:sym typeface="Calibri"/>
              </a:rPr>
              <a:t> </a:t>
            </a:r>
            <a:r>
              <a:rPr lang="en" sz="1200">
                <a:solidFill>
                  <a:srgbClr val="3B444E"/>
                </a:solidFill>
                <a:highlight>
                  <a:srgbClr val="FFFFFF"/>
                </a:highlight>
              </a:rPr>
              <a:t>While an IT professional monitoring the system will be alerted that abnormal behavior has been detected</a:t>
            </a:r>
            <a:r>
              <a:rPr lang="en" sz="1400">
                <a:solidFill>
                  <a:schemeClr val="dk2"/>
                </a:solidFill>
                <a:latin typeface="Calibri"/>
                <a:ea typeface="Calibri"/>
                <a:cs typeface="Calibri"/>
                <a:sym typeface="Calibri"/>
              </a:rPr>
              <a:t> they </a:t>
            </a:r>
            <a:r>
              <a:rPr lang="en" sz="1400" b="1">
                <a:solidFill>
                  <a:schemeClr val="dk2"/>
                </a:solidFill>
                <a:latin typeface="Calibri"/>
                <a:ea typeface="Calibri"/>
                <a:cs typeface="Calibri"/>
                <a:sym typeface="Calibri"/>
              </a:rPr>
              <a:t>won't be able to tell where the behavior originated from.</a:t>
            </a:r>
            <a:r>
              <a:rPr lang="en" sz="1400">
                <a:solidFill>
                  <a:schemeClr val="dk2"/>
                </a:solidFill>
                <a:latin typeface="Calibri"/>
                <a:ea typeface="Calibri"/>
                <a:cs typeface="Calibri"/>
                <a:sym typeface="Calibri"/>
              </a:rPr>
              <a:t> The response to this information can only be to try and stop the unauthorized network access.</a:t>
            </a:r>
            <a:endParaRPr sz="1400">
              <a:solidFill>
                <a:schemeClr val="dk2"/>
              </a:solidFill>
              <a:latin typeface="Calibri"/>
              <a:ea typeface="Calibri"/>
              <a:cs typeface="Calibri"/>
              <a:sym typeface="Calibri"/>
            </a:endParaRPr>
          </a:p>
          <a:p>
            <a:pPr marL="0" lvl="0" indent="0" algn="just" rtl="0">
              <a:lnSpc>
                <a:spcPct val="115000"/>
              </a:lnSpc>
              <a:spcBef>
                <a:spcPts val="1600"/>
              </a:spcBef>
              <a:spcAft>
                <a:spcPts val="0"/>
              </a:spcAft>
              <a:buNone/>
            </a:pPr>
            <a:r>
              <a:rPr lang="en" sz="1400" b="1">
                <a:solidFill>
                  <a:schemeClr val="dk2"/>
                </a:solidFill>
                <a:latin typeface="Calibri"/>
                <a:ea typeface="Calibri"/>
                <a:cs typeface="Calibri"/>
                <a:sym typeface="Calibri"/>
              </a:rPr>
              <a:t>Source Addresses:</a:t>
            </a:r>
            <a:r>
              <a:rPr lang="en" sz="1400">
                <a:solidFill>
                  <a:schemeClr val="dk2"/>
                </a:solidFill>
                <a:latin typeface="Calibri"/>
                <a:ea typeface="Calibri"/>
                <a:cs typeface="Calibri"/>
                <a:sym typeface="Calibri"/>
              </a:rPr>
              <a:t> IDS provides information based on the network address that is associated with the IP packet that is sent into the network. This is beneficial if the network address contained in the IP packet is accurate.</a:t>
            </a:r>
            <a:endParaRPr sz="1400">
              <a:solidFill>
                <a:schemeClr val="dk2"/>
              </a:solidFill>
              <a:latin typeface="Calibri"/>
              <a:ea typeface="Calibri"/>
              <a:cs typeface="Calibri"/>
              <a:sym typeface="Calibri"/>
            </a:endParaRPr>
          </a:p>
          <a:p>
            <a:pPr marL="0" lvl="0" indent="0" algn="just" rtl="0">
              <a:lnSpc>
                <a:spcPct val="115000"/>
              </a:lnSpc>
              <a:spcBef>
                <a:spcPts val="1600"/>
              </a:spcBef>
              <a:spcAft>
                <a:spcPts val="1600"/>
              </a:spcAft>
              <a:buNone/>
            </a:pPr>
            <a:r>
              <a:rPr lang="en" sz="1400" b="1">
                <a:solidFill>
                  <a:schemeClr val="dk2"/>
                </a:solidFill>
                <a:latin typeface="Calibri"/>
                <a:ea typeface="Calibri"/>
                <a:cs typeface="Calibri"/>
                <a:sym typeface="Calibri"/>
              </a:rPr>
              <a:t>Encrypted Packets: </a:t>
            </a:r>
            <a:r>
              <a:rPr lang="en" sz="1400">
                <a:solidFill>
                  <a:schemeClr val="dk2"/>
                </a:solidFill>
                <a:latin typeface="Calibri"/>
                <a:ea typeface="Calibri"/>
                <a:cs typeface="Calibri"/>
                <a:sym typeface="Calibri"/>
              </a:rPr>
              <a:t>The encrypted packet can allow an intrusion to the network that is undiscovered until more significant network intrusions have occurred.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1126bb9b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1126bb9b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game is any interaction between Multiple people in which each person’s payoff is affected by the decisions made by others</a:t>
            </a:r>
            <a:endParaRPr/>
          </a:p>
          <a:p>
            <a:pPr marL="0" lvl="0" indent="0" algn="l" rtl="0">
              <a:spcBef>
                <a:spcPts val="0"/>
              </a:spcBef>
              <a:spcAft>
                <a:spcPts val="0"/>
              </a:spcAft>
              <a:buNone/>
            </a:pPr>
            <a:r>
              <a:rPr lang="en"/>
              <a:t>Players:The </a:t>
            </a:r>
            <a:r>
              <a:rPr lang="en" b="1"/>
              <a:t>entities involved</a:t>
            </a:r>
            <a:r>
              <a:rPr lang="en"/>
              <a:t> in the Game . These entities can be people, institutions or any other things  that can interact with each other.</a:t>
            </a:r>
            <a:endParaRPr/>
          </a:p>
          <a:p>
            <a:pPr marL="0" lvl="0" indent="0" algn="l" rtl="0">
              <a:spcBef>
                <a:spcPts val="0"/>
              </a:spcBef>
              <a:spcAft>
                <a:spcPts val="0"/>
              </a:spcAft>
              <a:buNone/>
            </a:pPr>
            <a:r>
              <a:rPr lang="en"/>
              <a:t>Actions: In each move of a player , he/she takes an actions</a:t>
            </a:r>
            <a:endParaRPr/>
          </a:p>
          <a:p>
            <a:pPr marL="0" lvl="0" indent="0" algn="l" rtl="0">
              <a:spcBef>
                <a:spcPts val="0"/>
              </a:spcBef>
              <a:spcAft>
                <a:spcPts val="0"/>
              </a:spcAft>
              <a:buNone/>
            </a:pPr>
            <a:r>
              <a:rPr lang="en"/>
              <a:t>Payoff:After all of the players have taken actions in the game, each of them will </a:t>
            </a:r>
            <a:r>
              <a:rPr lang="en" b="1"/>
              <a:t>get either a negative or positive return</a:t>
            </a:r>
            <a:r>
              <a:rPr lang="en"/>
              <a:t> </a:t>
            </a:r>
            <a:endParaRPr/>
          </a:p>
          <a:p>
            <a:pPr marL="0" lvl="0" indent="0" algn="l" rtl="0">
              <a:spcBef>
                <a:spcPts val="0"/>
              </a:spcBef>
              <a:spcAft>
                <a:spcPts val="0"/>
              </a:spcAft>
              <a:buNone/>
            </a:pPr>
            <a:r>
              <a:rPr lang="en"/>
              <a:t>Strategies:  A player’s strategy is his/her </a:t>
            </a:r>
            <a:r>
              <a:rPr lang="en" b="1"/>
              <a:t>plan of action</a:t>
            </a:r>
            <a:r>
              <a:rPr lang="en"/>
              <a:t> that specifies which action to take based on his/her knowledge of the action history. Strategies can be pure or mixed.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1126bb9bb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1126bb9b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Non-cooperative:if entities interact competitively ,When you’re competing with others, it makes sense to </a:t>
            </a:r>
            <a:r>
              <a:rPr lang="en" b="1"/>
              <a:t>choose</a:t>
            </a:r>
            <a:r>
              <a:rPr lang="en"/>
              <a:t> the </a:t>
            </a:r>
            <a:r>
              <a:rPr lang="en" b="1"/>
              <a:t>course</a:t>
            </a:r>
            <a:r>
              <a:rPr lang="en"/>
              <a:t> of </a:t>
            </a:r>
            <a:r>
              <a:rPr lang="en" b="1"/>
              <a:t>action that benefits you the most</a:t>
            </a:r>
            <a:r>
              <a:rPr lang="en"/>
              <a:t> </a:t>
            </a:r>
            <a:r>
              <a:rPr lang="en" b="1"/>
              <a:t>no matter</a:t>
            </a:r>
            <a:r>
              <a:rPr lang="en"/>
              <a:t> what everyone else decides to do</a:t>
            </a:r>
            <a:endParaRPr/>
          </a:p>
          <a:p>
            <a:pPr marL="0" lvl="0" indent="0" algn="l" rtl="0">
              <a:spcBef>
                <a:spcPts val="0"/>
              </a:spcBef>
              <a:spcAft>
                <a:spcPts val="0"/>
              </a:spcAft>
              <a:buNone/>
            </a:pPr>
            <a:r>
              <a:rPr lang="en"/>
              <a:t>Cooperative game:if entities interact cooperatively when</a:t>
            </a:r>
            <a:r>
              <a:rPr lang="en" b="1"/>
              <a:t> every player has agreed</a:t>
            </a:r>
            <a:r>
              <a:rPr lang="en"/>
              <a:t> to </a:t>
            </a:r>
            <a:r>
              <a:rPr lang="en" b="1"/>
              <a:t>work together</a:t>
            </a:r>
            <a:r>
              <a:rPr lang="en"/>
              <a:t> toward a </a:t>
            </a:r>
            <a:r>
              <a:rPr lang="en" b="1"/>
              <a:t>common goal</a:t>
            </a:r>
            <a:endParaRPr b="1"/>
          </a:p>
          <a:p>
            <a:pPr marL="0" lvl="0" indent="0" algn="l" rtl="0">
              <a:spcBef>
                <a:spcPts val="0"/>
              </a:spcBef>
              <a:spcAft>
                <a:spcPts val="0"/>
              </a:spcAft>
              <a:buNone/>
            </a:pPr>
            <a:r>
              <a:rPr lang="en"/>
              <a:t>Complete information: Every player in the game knows all player’s payoff functions.ex:prisoners dilemma</a:t>
            </a:r>
            <a:endParaRPr/>
          </a:p>
          <a:p>
            <a:pPr marL="0" lvl="0" indent="0" algn="l" rtl="0">
              <a:spcBef>
                <a:spcPts val="0"/>
              </a:spcBef>
              <a:spcAft>
                <a:spcPts val="0"/>
              </a:spcAft>
              <a:buNone/>
            </a:pPr>
            <a:r>
              <a:rPr lang="en"/>
              <a:t>Incomplete information:</a:t>
            </a:r>
            <a:r>
              <a:rPr lang="en" b="1"/>
              <a:t> at least</a:t>
            </a:r>
            <a:r>
              <a:rPr lang="en"/>
              <a:t> one of the players does not know all player’s payoff functions.</a:t>
            </a:r>
            <a:endParaRPr/>
          </a:p>
          <a:p>
            <a:pPr marL="0" lvl="0" indent="0" algn="l" rtl="0">
              <a:spcBef>
                <a:spcPts val="0"/>
              </a:spcBef>
              <a:spcAft>
                <a:spcPts val="0"/>
              </a:spcAft>
              <a:buNone/>
            </a:pPr>
            <a:r>
              <a:rPr lang="en"/>
              <a:t>Perfect Information: Each player knows </a:t>
            </a:r>
            <a:r>
              <a:rPr lang="en" b="1"/>
              <a:t>all the previous actions</a:t>
            </a:r>
            <a:r>
              <a:rPr lang="en"/>
              <a:t> of players when he/she takes his/her move ex: chess game</a:t>
            </a:r>
            <a:endParaRPr/>
          </a:p>
          <a:p>
            <a:pPr marL="0" lvl="0" indent="0" algn="l" rtl="0">
              <a:spcBef>
                <a:spcPts val="0"/>
              </a:spcBef>
              <a:spcAft>
                <a:spcPts val="0"/>
              </a:spcAft>
              <a:buNone/>
            </a:pPr>
            <a:r>
              <a:rPr lang="en"/>
              <a:t>Imperfect Information: at least one player doesn’t know all of the previous actions. When he/she takes his/her move</a:t>
            </a:r>
            <a:endParaRPr/>
          </a:p>
          <a:p>
            <a:pPr marL="0" lvl="0" indent="0" algn="l" rtl="0">
              <a:spcBef>
                <a:spcPts val="0"/>
              </a:spcBef>
              <a:spcAft>
                <a:spcPts val="0"/>
              </a:spcAft>
              <a:buNone/>
            </a:pPr>
            <a:r>
              <a:rPr lang="en"/>
              <a:t>Static/strategic Game: is the</a:t>
            </a:r>
            <a:r>
              <a:rPr lang="en" b="1"/>
              <a:t> one-shot game</a:t>
            </a:r>
            <a:r>
              <a:rPr lang="en"/>
              <a:t> in which players take actions at the same time. A static game can be </a:t>
            </a:r>
            <a:r>
              <a:rPr lang="en" b="1"/>
              <a:t>viewed as a game of imperfect information </a:t>
            </a:r>
            <a:r>
              <a:rPr lang="en"/>
              <a:t>since, at each time , only one player takes his/her move.</a:t>
            </a:r>
            <a:endParaRPr/>
          </a:p>
          <a:p>
            <a:pPr marL="0" lvl="0" indent="0" algn="l" rtl="0">
              <a:spcBef>
                <a:spcPts val="0"/>
              </a:spcBef>
              <a:spcAft>
                <a:spcPts val="0"/>
              </a:spcAft>
              <a:buNone/>
            </a:pPr>
            <a:r>
              <a:rPr lang="en"/>
              <a:t>Dynamic/Extensive Game: is a game consisting of </a:t>
            </a:r>
            <a:r>
              <a:rPr lang="en" b="1"/>
              <a:t>multiple stages </a:t>
            </a:r>
            <a:r>
              <a:rPr lang="en"/>
              <a:t>or moves. </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10d6c1421_3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10d6c1421_3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1126bb9b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1126bb9b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setup this game into the grid.let us consider two players wanda and fred. Wanda and fred were arrested fleeing from the scene of a crime, and based on the evidence the police have already collected, they’re going to have to spend two years in jail.so DA wants more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10d6c1421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10d6c1421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confess to the crime and your partner does not you’ll be granted immunity.your partner, though, will serve 10 years in jail.</a:t>
            </a:r>
            <a:endParaRPr/>
          </a:p>
          <a:p>
            <a:pPr marL="0" lvl="0" indent="0" algn="l" rtl="0">
              <a:spcBef>
                <a:spcPts val="0"/>
              </a:spcBef>
              <a:spcAft>
                <a:spcPts val="0"/>
              </a:spcAft>
              <a:buNone/>
            </a:pPr>
            <a:r>
              <a:rPr lang="en"/>
              <a:t>If you both confess then you will both end up spending 5 years in jail.</a:t>
            </a:r>
            <a:endParaRPr/>
          </a:p>
          <a:p>
            <a:pPr marL="0" lvl="0" indent="0" algn="l" rtl="0">
              <a:spcBef>
                <a:spcPts val="0"/>
              </a:spcBef>
              <a:spcAft>
                <a:spcPts val="0"/>
              </a:spcAft>
              <a:buNone/>
            </a:pPr>
            <a:r>
              <a:rPr lang="en"/>
              <a:t>But if neither of you confess, you’ll both spend only 2 years in jail.</a:t>
            </a:r>
            <a:endParaRPr/>
          </a:p>
          <a:p>
            <a:pPr marL="0" lvl="0" indent="0" algn="l" rtl="0">
              <a:spcBef>
                <a:spcPts val="0"/>
              </a:spcBef>
              <a:spcAft>
                <a:spcPts val="0"/>
              </a:spcAft>
              <a:buNone/>
            </a:pPr>
            <a:r>
              <a:rPr lang="en"/>
              <a:t>Wanda and fred are split up and they don’t know what their partner is going to do. They don’t have loyalty to each other.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288550" y="831300"/>
            <a:ext cx="69045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 of Game Theory in Network Security</a:t>
            </a:r>
            <a:endParaRPr/>
          </a:p>
        </p:txBody>
      </p:sp>
      <p:sp>
        <p:nvSpPr>
          <p:cNvPr id="129" name="Google Shape;129;p13"/>
          <p:cNvSpPr txBox="1">
            <a:spLocks noGrp="1"/>
          </p:cNvSpPr>
          <p:nvPr>
            <p:ph type="subTitle" idx="1"/>
          </p:nvPr>
        </p:nvSpPr>
        <p:spPr>
          <a:xfrm>
            <a:off x="1891350" y="2458833"/>
            <a:ext cx="5361300" cy="522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400">
                <a:solidFill>
                  <a:srgbClr val="000000"/>
                </a:solidFill>
              </a:rPr>
              <a:t>SHOBHIT</a:t>
            </a:r>
            <a:endParaRPr sz="2400">
              <a:solidFill>
                <a:srgbClr val="000000"/>
              </a:solidFill>
            </a:endParaRPr>
          </a:p>
          <a:p>
            <a:pPr marL="0" lvl="0" indent="0" algn="ctr" rtl="0">
              <a:spcBef>
                <a:spcPts val="0"/>
              </a:spcBef>
              <a:spcAft>
                <a:spcPts val="0"/>
              </a:spcAft>
              <a:buNone/>
            </a:pPr>
            <a:r>
              <a:rPr lang="en" sz="2400">
                <a:solidFill>
                  <a:srgbClr val="000000"/>
                </a:solidFill>
              </a:rPr>
              <a:t>19CS06008</a:t>
            </a:r>
            <a:endParaRPr sz="2400">
              <a:solidFill>
                <a:srgbClr val="000000"/>
              </a:solidFill>
            </a:endParaRPr>
          </a:p>
          <a:p>
            <a:pPr marL="0" lvl="0" indent="0" algn="ctr" rtl="0">
              <a:spcBef>
                <a:spcPts val="0"/>
              </a:spcBef>
              <a:spcAft>
                <a:spcPts val="0"/>
              </a:spcAft>
              <a:buNone/>
            </a:pPr>
            <a:r>
              <a:rPr lang="en" sz="2400">
                <a:solidFill>
                  <a:srgbClr val="000000"/>
                </a:solidFill>
              </a:rPr>
              <a:t>M.TECH 1</a:t>
            </a:r>
            <a:r>
              <a:rPr lang="en" sz="2400" baseline="30000">
                <a:solidFill>
                  <a:srgbClr val="000000"/>
                </a:solidFill>
              </a:rPr>
              <a:t>ST</a:t>
            </a:r>
            <a:r>
              <a:rPr lang="en" sz="2400">
                <a:solidFill>
                  <a:srgbClr val="000000"/>
                </a:solidFill>
              </a:rPr>
              <a:t> YEAR</a:t>
            </a:r>
            <a:endParaRPr sz="2400">
              <a:solidFill>
                <a:srgbClr val="000000"/>
              </a:solidFill>
            </a:endParaRPr>
          </a:p>
          <a:p>
            <a:pPr marL="0" lvl="0" indent="0" algn="ctr" rtl="0">
              <a:spcBef>
                <a:spcPts val="0"/>
              </a:spcBef>
              <a:spcAft>
                <a:spcPts val="0"/>
              </a:spcAft>
              <a:buNone/>
            </a:pPr>
            <a:r>
              <a:rPr lang="en" sz="2400">
                <a:solidFill>
                  <a:srgbClr val="000000"/>
                </a:solidFill>
              </a:rPr>
              <a:t>COMPUTER SCIENCE AND ENGINEERING</a:t>
            </a:r>
            <a:endParaRPr sz="2400">
              <a:solidFill>
                <a:srgbClr val="000000"/>
              </a:solidFill>
            </a:endParaRPr>
          </a:p>
        </p:txBody>
      </p:sp>
      <p:pic>
        <p:nvPicPr>
          <p:cNvPr id="130" name="Google Shape;130;p13"/>
          <p:cNvPicPr preferRelativeResize="0"/>
          <p:nvPr/>
        </p:nvPicPr>
        <p:blipFill>
          <a:blip r:embed="rId3">
            <a:alphaModFix/>
          </a:blip>
          <a:stretch>
            <a:fillRect/>
          </a:stretch>
        </p:blipFill>
        <p:spPr>
          <a:xfrm>
            <a:off x="301100" y="1643108"/>
            <a:ext cx="1991249" cy="1857267"/>
          </a:xfrm>
          <a:prstGeom prst="rect">
            <a:avLst/>
          </a:prstGeom>
          <a:noFill/>
          <a:ln>
            <a:noFill/>
          </a:ln>
        </p:spPr>
      </p:pic>
      <p:sp>
        <p:nvSpPr>
          <p:cNvPr id="131" name="Google Shape;131;p13"/>
          <p:cNvSpPr txBox="1"/>
          <p:nvPr/>
        </p:nvSpPr>
        <p:spPr>
          <a:xfrm>
            <a:off x="6353875" y="4020675"/>
            <a:ext cx="2852700" cy="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Calibri"/>
                <a:ea typeface="Calibri"/>
                <a:cs typeface="Calibri"/>
                <a:sym typeface="Calibri"/>
              </a:rPr>
              <a:t>Under the guidance of :</a:t>
            </a:r>
            <a:endParaRPr sz="1600" b="1">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Dr. Padmalochan Bera</a:t>
            </a:r>
            <a:endParaRPr sz="1600"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1388554" y="157039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Player in a Game has found </a:t>
            </a:r>
            <a:r>
              <a:rPr lang="en" b="1">
                <a:solidFill>
                  <a:srgbClr val="5B0F00"/>
                </a:solidFill>
              </a:rPr>
              <a:t>Nash Equilibrium</a:t>
            </a:r>
            <a:endParaRPr b="1">
              <a:solidFill>
                <a:srgbClr val="5B0F00"/>
              </a:solidFill>
            </a:endParaRPr>
          </a:p>
          <a:p>
            <a:pPr marL="0" lvl="0" indent="0" algn="ctr" rtl="0">
              <a:spcBef>
                <a:spcPts val="0"/>
              </a:spcBef>
              <a:spcAft>
                <a:spcPts val="0"/>
              </a:spcAft>
              <a:buNone/>
            </a:pPr>
            <a:r>
              <a:rPr lang="en"/>
              <a:t>when they make the choice that leaves them better off no matter what their opponents decide </a:t>
            </a:r>
            <a:endParaRPr/>
          </a:p>
        </p:txBody>
      </p:sp>
      <p:sp>
        <p:nvSpPr>
          <p:cNvPr id="219" name="Google Shape;219;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3"/>
          <p:cNvPicPr preferRelativeResize="0"/>
          <p:nvPr/>
        </p:nvPicPr>
        <p:blipFill>
          <a:blip r:embed="rId3">
            <a:alphaModFix/>
          </a:blip>
          <a:stretch>
            <a:fillRect/>
          </a:stretch>
        </p:blipFill>
        <p:spPr>
          <a:xfrm>
            <a:off x="216275" y="198250"/>
            <a:ext cx="8723150" cy="4753396"/>
          </a:xfrm>
          <a:prstGeom prst="rect">
            <a:avLst/>
          </a:prstGeom>
          <a:noFill/>
          <a:ln>
            <a:noFill/>
          </a:ln>
        </p:spPr>
      </p:pic>
      <p:sp>
        <p:nvSpPr>
          <p:cNvPr id="225" name="Google Shape;225;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4"/>
          <p:cNvPicPr preferRelativeResize="0"/>
          <p:nvPr/>
        </p:nvPicPr>
        <p:blipFill>
          <a:blip r:embed="rId3">
            <a:alphaModFix/>
          </a:blip>
          <a:stretch>
            <a:fillRect/>
          </a:stretch>
        </p:blipFill>
        <p:spPr>
          <a:xfrm>
            <a:off x="214475" y="231450"/>
            <a:ext cx="8730202" cy="4688724"/>
          </a:xfrm>
          <a:prstGeom prst="rect">
            <a:avLst/>
          </a:prstGeom>
          <a:noFill/>
          <a:ln>
            <a:noFill/>
          </a:ln>
        </p:spPr>
      </p:pic>
      <p:sp>
        <p:nvSpPr>
          <p:cNvPr id="231" name="Google Shape;231;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8" name="Google Shape;238;p25"/>
          <p:cNvPicPr preferRelativeResize="0"/>
          <p:nvPr/>
        </p:nvPicPr>
        <p:blipFill>
          <a:blip r:embed="rId3">
            <a:alphaModFix/>
          </a:blip>
          <a:stretch>
            <a:fillRect/>
          </a:stretch>
        </p:blipFill>
        <p:spPr>
          <a:xfrm>
            <a:off x="211300" y="220350"/>
            <a:ext cx="8747594" cy="4716925"/>
          </a:xfrm>
          <a:prstGeom prst="rect">
            <a:avLst/>
          </a:prstGeom>
          <a:noFill/>
          <a:ln>
            <a:noFill/>
          </a:ln>
        </p:spPr>
      </p:pic>
      <p:sp>
        <p:nvSpPr>
          <p:cNvPr id="239" name="Google Shape;239;p2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6"/>
          <p:cNvPicPr preferRelativeResize="0"/>
          <p:nvPr/>
        </p:nvPicPr>
        <p:blipFill>
          <a:blip r:embed="rId3">
            <a:alphaModFix/>
          </a:blip>
          <a:stretch>
            <a:fillRect/>
          </a:stretch>
        </p:blipFill>
        <p:spPr>
          <a:xfrm>
            <a:off x="220913" y="201713"/>
            <a:ext cx="8702175" cy="4740075"/>
          </a:xfrm>
          <a:prstGeom prst="rect">
            <a:avLst/>
          </a:prstGeom>
          <a:noFill/>
          <a:ln>
            <a:noFill/>
          </a:ln>
        </p:spPr>
      </p:pic>
      <p:sp>
        <p:nvSpPr>
          <p:cNvPr id="245" name="Google Shape;245;p2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217825" y="202550"/>
            <a:ext cx="7505700" cy="954600"/>
          </a:xfrm>
          <a:prstGeom prst="rect">
            <a:avLst/>
          </a:prstGeom>
        </p:spPr>
        <p:txBody>
          <a:bodyPr spcFirstLastPara="1" wrap="square" lIns="91425" tIns="91425" rIns="91425" bIns="91425" anchor="t" anchorCtr="0">
            <a:noAutofit/>
          </a:bodyPr>
          <a:lstStyle/>
          <a:p>
            <a:pPr marL="1828800" lvl="0" indent="457200" algn="just" rtl="0">
              <a:spcBef>
                <a:spcPts val="0"/>
              </a:spcBef>
              <a:spcAft>
                <a:spcPts val="0"/>
              </a:spcAft>
              <a:buNone/>
            </a:pPr>
            <a:r>
              <a:rPr lang="en"/>
              <a:t>Cooperative Game: </a:t>
            </a:r>
            <a:endParaRPr/>
          </a:p>
        </p:txBody>
      </p:sp>
      <p:sp>
        <p:nvSpPr>
          <p:cNvPr id="251" name="Google Shape;251;p27"/>
          <p:cNvSpPr txBox="1">
            <a:spLocks noGrp="1"/>
          </p:cNvSpPr>
          <p:nvPr>
            <p:ph type="body" idx="1"/>
          </p:nvPr>
        </p:nvSpPr>
        <p:spPr>
          <a:xfrm>
            <a:off x="339175" y="1003800"/>
            <a:ext cx="7505700" cy="2448000"/>
          </a:xfrm>
          <a:prstGeom prst="rect">
            <a:avLst/>
          </a:prstGeom>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Char char="●"/>
            </a:pPr>
            <a:r>
              <a:rPr lang="en" sz="1600"/>
              <a:t>Players agreed to work towards a common goal called coalition.</a:t>
            </a:r>
            <a:endParaRPr sz="1600"/>
          </a:p>
          <a:p>
            <a:pPr marL="457200" lvl="0" indent="-330200" algn="just" rtl="0">
              <a:lnSpc>
                <a:spcPct val="150000"/>
              </a:lnSpc>
              <a:spcBef>
                <a:spcPts val="0"/>
              </a:spcBef>
              <a:spcAft>
                <a:spcPts val="0"/>
              </a:spcAft>
              <a:buSzPts val="1600"/>
              <a:buChar char="●"/>
            </a:pPr>
            <a:r>
              <a:rPr lang="en" sz="1600"/>
              <a:t>Shapley Value - The method of dividing cost or gain amongst players based on their contributions.</a:t>
            </a:r>
            <a:endParaRPr sz="1600"/>
          </a:p>
          <a:p>
            <a:pPr marL="457200" lvl="0" indent="-330200" algn="just" rtl="0">
              <a:lnSpc>
                <a:spcPct val="150000"/>
              </a:lnSpc>
              <a:spcBef>
                <a:spcPts val="0"/>
              </a:spcBef>
              <a:spcAft>
                <a:spcPts val="0"/>
              </a:spcAft>
              <a:buSzPts val="1600"/>
              <a:buChar char="●"/>
            </a:pPr>
            <a:r>
              <a:rPr lang="en" sz="1600"/>
              <a:t>The contributions of each player is calculated by removing others from game. This is called marginal value.</a:t>
            </a:r>
            <a:endParaRPr sz="1600"/>
          </a:p>
          <a:p>
            <a:pPr marL="457200" lvl="0" indent="-330200" algn="just" rtl="0">
              <a:lnSpc>
                <a:spcPct val="150000"/>
              </a:lnSpc>
              <a:spcBef>
                <a:spcPts val="0"/>
              </a:spcBef>
              <a:spcAft>
                <a:spcPts val="0"/>
              </a:spcAft>
              <a:buSzPts val="1600"/>
              <a:buChar char="●"/>
            </a:pPr>
            <a:r>
              <a:rPr lang="en" sz="1600"/>
              <a:t>Example: If a group produces 50 less cookies everyday when you were not there, then your marginal value is 50 cookies.</a:t>
            </a:r>
            <a:endParaRPr sz="1600"/>
          </a:p>
        </p:txBody>
      </p:sp>
      <p:sp>
        <p:nvSpPr>
          <p:cNvPr id="252" name="Google Shape;252;p2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9" name="Google Shape;259;p28"/>
          <p:cNvPicPr preferRelativeResize="0"/>
          <p:nvPr/>
        </p:nvPicPr>
        <p:blipFill>
          <a:blip r:embed="rId3">
            <a:alphaModFix/>
          </a:blip>
          <a:stretch>
            <a:fillRect/>
          </a:stretch>
        </p:blipFill>
        <p:spPr>
          <a:xfrm>
            <a:off x="208250" y="199150"/>
            <a:ext cx="8751101" cy="4749375"/>
          </a:xfrm>
          <a:prstGeom prst="rect">
            <a:avLst/>
          </a:prstGeom>
          <a:noFill/>
          <a:ln>
            <a:noFill/>
          </a:ln>
        </p:spPr>
      </p:pic>
      <p:sp>
        <p:nvSpPr>
          <p:cNvPr id="260" name="Google Shape;260;p2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227300" y="2241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Game Theory Application</a:t>
            </a:r>
            <a:endParaRPr/>
          </a:p>
          <a:p>
            <a:pPr marL="0" lvl="0" indent="0" algn="l" rtl="0">
              <a:spcBef>
                <a:spcPts val="0"/>
              </a:spcBef>
              <a:spcAft>
                <a:spcPts val="0"/>
              </a:spcAft>
              <a:buNone/>
            </a:pPr>
            <a:r>
              <a:rPr lang="en"/>
              <a:t>In Network Security</a:t>
            </a:r>
            <a:endParaRPr/>
          </a:p>
        </p:txBody>
      </p:sp>
      <p:pic>
        <p:nvPicPr>
          <p:cNvPr id="266" name="Google Shape;266;p29"/>
          <p:cNvPicPr preferRelativeResize="0"/>
          <p:nvPr/>
        </p:nvPicPr>
        <p:blipFill rotWithShape="1">
          <a:blip r:embed="rId3">
            <a:alphaModFix/>
          </a:blip>
          <a:srcRect l="26101" t="15376" r="6120" b="9026"/>
          <a:stretch/>
        </p:blipFill>
        <p:spPr>
          <a:xfrm>
            <a:off x="1795988" y="1234825"/>
            <a:ext cx="5552026" cy="3483175"/>
          </a:xfrm>
          <a:prstGeom prst="rect">
            <a:avLst/>
          </a:prstGeom>
          <a:noFill/>
          <a:ln>
            <a:noFill/>
          </a:ln>
        </p:spPr>
      </p:pic>
      <p:sp>
        <p:nvSpPr>
          <p:cNvPr id="267" name="Google Shape;267;p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68" name="Google Shape;268;p29"/>
          <p:cNvSpPr txBox="1"/>
          <p:nvPr/>
        </p:nvSpPr>
        <p:spPr>
          <a:xfrm>
            <a:off x="1597225" y="4543675"/>
            <a:ext cx="73422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Fig. 1. Relationship among game theory applications in network security</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Now we will map this concept to Actual real scenario.</a:t>
            </a:r>
            <a:endParaRPr/>
          </a:p>
        </p:txBody>
      </p:sp>
      <p:sp>
        <p:nvSpPr>
          <p:cNvPr id="274" name="Google Shape;274;p3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280675" y="269975"/>
            <a:ext cx="7505700" cy="954600"/>
          </a:xfrm>
          <a:prstGeom prst="rect">
            <a:avLst/>
          </a:prstGeom>
        </p:spPr>
        <p:txBody>
          <a:bodyPr spcFirstLastPara="1" wrap="square" lIns="91425" tIns="91425" rIns="91425" bIns="91425" anchor="t" anchorCtr="0">
            <a:noAutofit/>
          </a:bodyPr>
          <a:lstStyle/>
          <a:p>
            <a:pPr marL="1371600" lvl="0" indent="457200" algn="l" rtl="0">
              <a:spcBef>
                <a:spcPts val="0"/>
              </a:spcBef>
              <a:spcAft>
                <a:spcPts val="0"/>
              </a:spcAft>
              <a:buNone/>
            </a:pPr>
            <a:r>
              <a:rPr lang="en"/>
              <a:t>Static Bayesian Game</a:t>
            </a:r>
            <a:endParaRPr/>
          </a:p>
        </p:txBody>
      </p:sp>
      <p:sp>
        <p:nvSpPr>
          <p:cNvPr id="280" name="Google Shape;280;p31"/>
          <p:cNvSpPr txBox="1">
            <a:spLocks noGrp="1"/>
          </p:cNvSpPr>
          <p:nvPr>
            <p:ph type="body" idx="1"/>
          </p:nvPr>
        </p:nvSpPr>
        <p:spPr>
          <a:xfrm>
            <a:off x="280675" y="941600"/>
            <a:ext cx="7505700" cy="35178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t>We consider a two player static Bayesian game. One player is defender and the other is potentially an attacker.</a:t>
            </a:r>
            <a:endParaRPr sz="1600"/>
          </a:p>
          <a:p>
            <a:pPr marL="457200" lvl="0" indent="-330200" algn="just" rtl="0">
              <a:spcBef>
                <a:spcPts val="0"/>
              </a:spcBef>
              <a:spcAft>
                <a:spcPts val="0"/>
              </a:spcAft>
              <a:buSzPts val="1600"/>
              <a:buChar char="●"/>
            </a:pPr>
            <a:r>
              <a:rPr lang="en" sz="1600"/>
              <a:t>The defender has two true strategies: Monitor and Non - Monitor. Defender is equipped with IDS.</a:t>
            </a:r>
            <a:endParaRPr sz="1600"/>
          </a:p>
          <a:p>
            <a:pPr marL="457200" lvl="0" indent="-330200" algn="just" rtl="0">
              <a:spcBef>
                <a:spcPts val="0"/>
              </a:spcBef>
              <a:spcAft>
                <a:spcPts val="0"/>
              </a:spcAft>
              <a:buSzPts val="1600"/>
              <a:buChar char="●"/>
            </a:pPr>
            <a:r>
              <a:rPr lang="en" sz="1600"/>
              <a:t>The attacker has two true strategies: Attack and Not Attack.</a:t>
            </a:r>
            <a:endParaRPr sz="1600"/>
          </a:p>
          <a:p>
            <a:pPr marL="457200" lvl="0" indent="-330200" algn="just" rtl="0">
              <a:spcBef>
                <a:spcPts val="0"/>
              </a:spcBef>
              <a:spcAft>
                <a:spcPts val="0"/>
              </a:spcAft>
              <a:buSzPts val="1600"/>
              <a:buChar char="●"/>
            </a:pPr>
            <a:r>
              <a:rPr lang="en" sz="1600"/>
              <a:t>The regular player has one strategies: Not Attack.</a:t>
            </a:r>
            <a:endParaRPr sz="1600"/>
          </a:p>
          <a:p>
            <a:pPr marL="457200" lvl="0" indent="-330200" algn="just" rtl="0">
              <a:spcBef>
                <a:spcPts val="0"/>
              </a:spcBef>
              <a:spcAft>
                <a:spcPts val="0"/>
              </a:spcAft>
              <a:buSzPts val="1600"/>
              <a:buChar char="●"/>
            </a:pPr>
            <a:r>
              <a:rPr lang="en" sz="1600"/>
              <a:t>Notations in this game: </a:t>
            </a:r>
            <a:endParaRPr sz="1600"/>
          </a:p>
          <a:p>
            <a:pPr marL="914400" lvl="1" indent="-330200" algn="just" rtl="0">
              <a:spcBef>
                <a:spcPts val="0"/>
              </a:spcBef>
              <a:spcAft>
                <a:spcPts val="0"/>
              </a:spcAft>
              <a:buSzPts val="1600"/>
              <a:buAutoNum type="alphaLcPeriod"/>
            </a:pPr>
            <a:r>
              <a:rPr lang="en" sz="1600"/>
              <a:t>𝝰 - Detection Rate</a:t>
            </a:r>
            <a:endParaRPr sz="1600"/>
          </a:p>
          <a:p>
            <a:pPr marL="914400" lvl="1" indent="-330200" algn="just" rtl="0">
              <a:spcBef>
                <a:spcPts val="0"/>
              </a:spcBef>
              <a:spcAft>
                <a:spcPts val="0"/>
              </a:spcAft>
              <a:buSzPts val="1600"/>
              <a:buAutoNum type="alphaLcPeriod"/>
            </a:pPr>
            <a:r>
              <a:rPr lang="en" sz="1600"/>
              <a:t>𝛃 - False Detection Rate</a:t>
            </a:r>
            <a:endParaRPr sz="1600"/>
          </a:p>
          <a:p>
            <a:pPr marL="914400" lvl="1" indent="-330200" algn="just" rtl="0">
              <a:spcBef>
                <a:spcPts val="0"/>
              </a:spcBef>
              <a:spcAft>
                <a:spcPts val="0"/>
              </a:spcAft>
              <a:buSzPts val="1600"/>
              <a:buAutoNum type="alphaLcPeriod"/>
            </a:pPr>
            <a:r>
              <a:rPr lang="en" sz="1600"/>
              <a:t>w - loss of security whose value can compared to monetary, resources.</a:t>
            </a:r>
            <a:endParaRPr sz="1600"/>
          </a:p>
          <a:p>
            <a:pPr marL="914400" lvl="1" indent="-330200" algn="just" rtl="0">
              <a:spcBef>
                <a:spcPts val="0"/>
              </a:spcBef>
              <a:spcAft>
                <a:spcPts val="0"/>
              </a:spcAft>
              <a:buSzPts val="1600"/>
              <a:buAutoNum type="alphaLcPeriod"/>
            </a:pPr>
            <a:r>
              <a:rPr lang="en" sz="1600"/>
              <a:t>C</a:t>
            </a:r>
            <a:r>
              <a:rPr lang="en" sz="1600" baseline="-25000"/>
              <a:t>m</a:t>
            </a:r>
            <a:r>
              <a:rPr lang="en" sz="1600"/>
              <a:t> - cost of monitoring by defender.</a:t>
            </a:r>
            <a:endParaRPr sz="1600"/>
          </a:p>
          <a:p>
            <a:pPr marL="914400" lvl="1" indent="-330200" algn="just" rtl="0">
              <a:spcBef>
                <a:spcPts val="0"/>
              </a:spcBef>
              <a:spcAft>
                <a:spcPts val="0"/>
              </a:spcAft>
              <a:buSzPts val="1600"/>
              <a:buAutoNum type="alphaLcPeriod"/>
            </a:pPr>
            <a:r>
              <a:rPr lang="en" sz="1600"/>
              <a:t>C</a:t>
            </a:r>
            <a:r>
              <a:rPr lang="en" sz="1600" baseline="-25000"/>
              <a:t>a</a:t>
            </a:r>
            <a:r>
              <a:rPr lang="en" sz="1600"/>
              <a:t> - cost of attacking by attacker.</a:t>
            </a:r>
            <a:endParaRPr sz="1600"/>
          </a:p>
        </p:txBody>
      </p:sp>
      <p:sp>
        <p:nvSpPr>
          <p:cNvPr id="281" name="Google Shape;281;p3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214025" y="226075"/>
            <a:ext cx="7505700" cy="954600"/>
          </a:xfrm>
          <a:prstGeom prst="rect">
            <a:avLst/>
          </a:prstGeom>
        </p:spPr>
        <p:txBody>
          <a:bodyPr spcFirstLastPara="1" wrap="square" lIns="91425" tIns="91425" rIns="91425" bIns="91425" anchor="t" anchorCtr="0">
            <a:noAutofit/>
          </a:bodyPr>
          <a:lstStyle/>
          <a:p>
            <a:pPr marL="2743200" lvl="0" indent="0" algn="l" rtl="0">
              <a:spcBef>
                <a:spcPts val="0"/>
              </a:spcBef>
              <a:spcAft>
                <a:spcPts val="0"/>
              </a:spcAft>
              <a:buNone/>
            </a:pPr>
            <a:r>
              <a:rPr lang="en"/>
              <a:t>Outline:</a:t>
            </a:r>
            <a:endParaRPr/>
          </a:p>
        </p:txBody>
      </p:sp>
      <p:sp>
        <p:nvSpPr>
          <p:cNvPr id="137" name="Google Shape;137;p14"/>
          <p:cNvSpPr txBox="1">
            <a:spLocks noGrp="1"/>
          </p:cNvSpPr>
          <p:nvPr>
            <p:ph type="body" idx="1"/>
          </p:nvPr>
        </p:nvSpPr>
        <p:spPr>
          <a:xfrm>
            <a:off x="214025" y="737250"/>
            <a:ext cx="7505700" cy="39606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a:t>Traditional Network Security Solutions and it’s limitation</a:t>
            </a:r>
            <a:endParaRPr sz="1600"/>
          </a:p>
          <a:p>
            <a:pPr marL="457200" lvl="0" indent="-330200" algn="l" rtl="0">
              <a:lnSpc>
                <a:spcPct val="200000"/>
              </a:lnSpc>
              <a:spcBef>
                <a:spcPts val="0"/>
              </a:spcBef>
              <a:spcAft>
                <a:spcPts val="0"/>
              </a:spcAft>
              <a:buSzPts val="1600"/>
              <a:buChar char="●"/>
            </a:pPr>
            <a:r>
              <a:rPr lang="en" sz="1600"/>
              <a:t>Game theory and types of games</a:t>
            </a:r>
            <a:endParaRPr sz="1600"/>
          </a:p>
          <a:p>
            <a:pPr marL="457200" lvl="0" indent="-330200" algn="l" rtl="0">
              <a:lnSpc>
                <a:spcPct val="200000"/>
              </a:lnSpc>
              <a:spcBef>
                <a:spcPts val="0"/>
              </a:spcBef>
              <a:spcAft>
                <a:spcPts val="0"/>
              </a:spcAft>
              <a:buSzPts val="1600"/>
              <a:buChar char="●"/>
            </a:pPr>
            <a:r>
              <a:rPr lang="en" sz="1600"/>
              <a:t>Non-Cooperative game example</a:t>
            </a:r>
            <a:endParaRPr sz="1600"/>
          </a:p>
          <a:p>
            <a:pPr marL="457200" lvl="0" indent="-330200" algn="l" rtl="0">
              <a:lnSpc>
                <a:spcPct val="200000"/>
              </a:lnSpc>
              <a:spcBef>
                <a:spcPts val="0"/>
              </a:spcBef>
              <a:spcAft>
                <a:spcPts val="0"/>
              </a:spcAft>
              <a:buSzPts val="1600"/>
              <a:buChar char="●"/>
            </a:pPr>
            <a:r>
              <a:rPr lang="en" sz="1600"/>
              <a:t>Cooperative game example</a:t>
            </a:r>
            <a:endParaRPr sz="1600"/>
          </a:p>
          <a:p>
            <a:pPr marL="457200" lvl="0" indent="-330200" algn="l" rtl="0">
              <a:lnSpc>
                <a:spcPct val="200000"/>
              </a:lnSpc>
              <a:spcBef>
                <a:spcPts val="0"/>
              </a:spcBef>
              <a:spcAft>
                <a:spcPts val="0"/>
              </a:spcAft>
              <a:buSzPts val="1600"/>
              <a:buChar char="●"/>
            </a:pPr>
            <a:r>
              <a:rPr lang="en" sz="1600"/>
              <a:t>Classification of Game Theory Application in Network Security</a:t>
            </a:r>
            <a:endParaRPr sz="1600"/>
          </a:p>
          <a:p>
            <a:pPr marL="457200" lvl="0" indent="-330200" algn="l" rtl="0">
              <a:lnSpc>
                <a:spcPct val="200000"/>
              </a:lnSpc>
              <a:spcBef>
                <a:spcPts val="0"/>
              </a:spcBef>
              <a:spcAft>
                <a:spcPts val="0"/>
              </a:spcAft>
              <a:buSzPts val="1600"/>
              <a:buChar char="●"/>
            </a:pPr>
            <a:r>
              <a:rPr lang="en" sz="1600"/>
              <a:t>Static Bayesian Game</a:t>
            </a:r>
            <a:endParaRPr sz="1600"/>
          </a:p>
          <a:p>
            <a:pPr marL="457200" lvl="0" indent="-330200" algn="l" rtl="0">
              <a:lnSpc>
                <a:spcPct val="200000"/>
              </a:lnSpc>
              <a:spcBef>
                <a:spcPts val="0"/>
              </a:spcBef>
              <a:spcAft>
                <a:spcPts val="0"/>
              </a:spcAft>
              <a:buSzPts val="1600"/>
              <a:buChar char="●"/>
            </a:pPr>
            <a:r>
              <a:rPr lang="en" sz="1600"/>
              <a:t>Application of network security assessment</a:t>
            </a:r>
            <a:endParaRPr sz="1600"/>
          </a:p>
          <a:p>
            <a:pPr marL="457200" lvl="0" indent="-330200" algn="l" rtl="0">
              <a:lnSpc>
                <a:spcPct val="200000"/>
              </a:lnSpc>
              <a:spcBef>
                <a:spcPts val="0"/>
              </a:spcBef>
              <a:spcAft>
                <a:spcPts val="0"/>
              </a:spcAft>
              <a:buSzPts val="1600"/>
              <a:buChar char="●"/>
            </a:pPr>
            <a:r>
              <a:rPr lang="en" sz="1600"/>
              <a:t>Conclusion</a:t>
            </a:r>
            <a:endParaRPr sz="16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38" name="Google Shape;138;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2"/>
          <p:cNvPicPr preferRelativeResize="0"/>
          <p:nvPr/>
        </p:nvPicPr>
        <p:blipFill rotWithShape="1">
          <a:blip r:embed="rId3">
            <a:alphaModFix/>
          </a:blip>
          <a:srcRect l="16416" t="20547" r="14196" b="16559"/>
          <a:stretch/>
        </p:blipFill>
        <p:spPr>
          <a:xfrm>
            <a:off x="536812" y="439350"/>
            <a:ext cx="8070374" cy="4114876"/>
          </a:xfrm>
          <a:prstGeom prst="rect">
            <a:avLst/>
          </a:prstGeom>
          <a:noFill/>
          <a:ln>
            <a:noFill/>
          </a:ln>
        </p:spPr>
      </p:pic>
      <p:sp>
        <p:nvSpPr>
          <p:cNvPr id="287" name="Google Shape;287;p3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3" name="Google Shape;293;p33"/>
          <p:cNvPicPr preferRelativeResize="0"/>
          <p:nvPr/>
        </p:nvPicPr>
        <p:blipFill rotWithShape="1">
          <a:blip r:embed="rId3">
            <a:alphaModFix/>
          </a:blip>
          <a:srcRect l="10544" t="18127" r="29337" b="75414"/>
          <a:stretch/>
        </p:blipFill>
        <p:spPr>
          <a:xfrm>
            <a:off x="964400" y="932250"/>
            <a:ext cx="5497123" cy="332200"/>
          </a:xfrm>
          <a:prstGeom prst="rect">
            <a:avLst/>
          </a:prstGeom>
          <a:noFill/>
          <a:ln>
            <a:noFill/>
          </a:ln>
        </p:spPr>
      </p:pic>
      <p:pic>
        <p:nvPicPr>
          <p:cNvPr id="294" name="Google Shape;294;p33"/>
          <p:cNvPicPr preferRelativeResize="0"/>
          <p:nvPr/>
        </p:nvPicPr>
        <p:blipFill rotWithShape="1">
          <a:blip r:embed="rId3">
            <a:alphaModFix/>
          </a:blip>
          <a:srcRect l="24934" t="38140" r="43776" b="54359"/>
          <a:stretch/>
        </p:blipFill>
        <p:spPr>
          <a:xfrm>
            <a:off x="964401" y="1434713"/>
            <a:ext cx="2861074" cy="385749"/>
          </a:xfrm>
          <a:prstGeom prst="rect">
            <a:avLst/>
          </a:prstGeom>
          <a:noFill/>
          <a:ln>
            <a:noFill/>
          </a:ln>
        </p:spPr>
      </p:pic>
      <p:pic>
        <p:nvPicPr>
          <p:cNvPr id="295" name="Google Shape;295;p33"/>
          <p:cNvPicPr preferRelativeResize="0"/>
          <p:nvPr/>
        </p:nvPicPr>
        <p:blipFill rotWithShape="1">
          <a:blip r:embed="rId3">
            <a:alphaModFix/>
          </a:blip>
          <a:srcRect l="14478" t="46865" r="42160" b="46675"/>
          <a:stretch/>
        </p:blipFill>
        <p:spPr>
          <a:xfrm>
            <a:off x="964400" y="1990725"/>
            <a:ext cx="3964800" cy="332200"/>
          </a:xfrm>
          <a:prstGeom prst="rect">
            <a:avLst/>
          </a:prstGeom>
          <a:noFill/>
          <a:ln>
            <a:noFill/>
          </a:ln>
        </p:spPr>
      </p:pic>
      <p:pic>
        <p:nvPicPr>
          <p:cNvPr id="296" name="Google Shape;296;p33"/>
          <p:cNvPicPr preferRelativeResize="0"/>
          <p:nvPr/>
        </p:nvPicPr>
        <p:blipFill rotWithShape="1">
          <a:blip r:embed="rId3">
            <a:alphaModFix/>
          </a:blip>
          <a:srcRect l="10585" t="85697" r="70195" b="6803"/>
          <a:stretch/>
        </p:blipFill>
        <p:spPr>
          <a:xfrm>
            <a:off x="1001925" y="3551675"/>
            <a:ext cx="1757352" cy="385725"/>
          </a:xfrm>
          <a:prstGeom prst="rect">
            <a:avLst/>
          </a:prstGeom>
          <a:noFill/>
          <a:ln>
            <a:noFill/>
          </a:ln>
        </p:spPr>
      </p:pic>
      <p:pic>
        <p:nvPicPr>
          <p:cNvPr id="297" name="Google Shape;297;p33"/>
          <p:cNvPicPr preferRelativeResize="0"/>
          <p:nvPr/>
        </p:nvPicPr>
        <p:blipFill rotWithShape="1">
          <a:blip r:embed="rId4">
            <a:alphaModFix/>
          </a:blip>
          <a:srcRect l="34466" t="66897" r="45494" b="25603"/>
          <a:stretch/>
        </p:blipFill>
        <p:spPr>
          <a:xfrm>
            <a:off x="964412" y="2493200"/>
            <a:ext cx="1832376" cy="385725"/>
          </a:xfrm>
          <a:prstGeom prst="rect">
            <a:avLst/>
          </a:prstGeom>
          <a:noFill/>
          <a:ln>
            <a:noFill/>
          </a:ln>
        </p:spPr>
      </p:pic>
      <p:sp>
        <p:nvSpPr>
          <p:cNvPr id="298" name="Google Shape;298;p33"/>
          <p:cNvSpPr txBox="1"/>
          <p:nvPr/>
        </p:nvSpPr>
        <p:spPr>
          <a:xfrm>
            <a:off x="2914650" y="2496750"/>
            <a:ext cx="5347200" cy="5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((Attack if malicious, not attack if regular), Monitor) is not a BNE. </a:t>
            </a:r>
            <a:endParaRPr>
              <a:latin typeface="Calibri"/>
              <a:ea typeface="Calibri"/>
              <a:cs typeface="Calibri"/>
              <a:sym typeface="Calibri"/>
            </a:endParaRPr>
          </a:p>
        </p:txBody>
      </p:sp>
      <p:sp>
        <p:nvSpPr>
          <p:cNvPr id="299" name="Google Shape;299;p33"/>
          <p:cNvSpPr txBox="1"/>
          <p:nvPr/>
        </p:nvSpPr>
        <p:spPr>
          <a:xfrm>
            <a:off x="2914650" y="3465975"/>
            <a:ext cx="5347200" cy="5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((Attack if malicious, not attack if regular), Not Monitor) is a BNE. </a:t>
            </a:r>
            <a:endParaRPr>
              <a:latin typeface="Calibri"/>
              <a:ea typeface="Calibri"/>
              <a:cs typeface="Calibri"/>
              <a:sym typeface="Calibri"/>
            </a:endParaRPr>
          </a:p>
        </p:txBody>
      </p:sp>
      <p:sp>
        <p:nvSpPr>
          <p:cNvPr id="300" name="Google Shape;300;p3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01" name="Google Shape;301;p33"/>
          <p:cNvPicPr preferRelativeResize="0"/>
          <p:nvPr/>
        </p:nvPicPr>
        <p:blipFill rotWithShape="1">
          <a:blip r:embed="rId3">
            <a:alphaModFix/>
          </a:blip>
          <a:srcRect l="14477" t="46865" r="66302" b="46675"/>
          <a:stretch/>
        </p:blipFill>
        <p:spPr>
          <a:xfrm>
            <a:off x="948575" y="3049200"/>
            <a:ext cx="1757352" cy="332200"/>
          </a:xfrm>
          <a:prstGeom prst="rect">
            <a:avLst/>
          </a:prstGeom>
          <a:noFill/>
          <a:ln>
            <a:noFill/>
          </a:ln>
        </p:spPr>
      </p:pic>
      <p:pic>
        <p:nvPicPr>
          <p:cNvPr id="302" name="Google Shape;302;p33"/>
          <p:cNvPicPr preferRelativeResize="0"/>
          <p:nvPr/>
        </p:nvPicPr>
        <p:blipFill rotWithShape="1">
          <a:blip r:embed="rId3">
            <a:alphaModFix/>
          </a:blip>
          <a:srcRect l="33827" t="46865" r="63622" b="46675"/>
          <a:stretch/>
        </p:blipFill>
        <p:spPr>
          <a:xfrm rot="10800000">
            <a:off x="2731775" y="3133787"/>
            <a:ext cx="233227" cy="332200"/>
          </a:xfrm>
          <a:prstGeom prst="rect">
            <a:avLst/>
          </a:prstGeom>
          <a:noFill/>
          <a:ln>
            <a:noFill/>
          </a:ln>
        </p:spPr>
      </p:pic>
      <p:pic>
        <p:nvPicPr>
          <p:cNvPr id="303" name="Google Shape;303;p33"/>
          <p:cNvPicPr preferRelativeResize="0"/>
          <p:nvPr/>
        </p:nvPicPr>
        <p:blipFill rotWithShape="1">
          <a:blip r:embed="rId3">
            <a:alphaModFix/>
          </a:blip>
          <a:srcRect l="36935" t="46866" r="42161" b="46675"/>
          <a:stretch/>
        </p:blipFill>
        <p:spPr>
          <a:xfrm>
            <a:off x="2954975" y="3049200"/>
            <a:ext cx="1911302" cy="332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body" idx="1"/>
          </p:nvPr>
        </p:nvSpPr>
        <p:spPr>
          <a:xfrm>
            <a:off x="819150" y="482200"/>
            <a:ext cx="7505700" cy="431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Therefore there is no BNE for case 1</a:t>
            </a:r>
            <a:endParaRPr sz="1400" dirty="0"/>
          </a:p>
          <a:p>
            <a:pPr marL="0" lvl="0" indent="0" algn="l" rtl="0">
              <a:lnSpc>
                <a:spcPct val="100000"/>
              </a:lnSpc>
              <a:spcBef>
                <a:spcPts val="1600"/>
              </a:spcBef>
              <a:spcAft>
                <a:spcPts val="0"/>
              </a:spcAft>
              <a:buNone/>
            </a:pPr>
            <a:r>
              <a:rPr lang="en" sz="1400" dirty="0"/>
              <a:t>So to generate BNE we would consider mixed strategy BNE,</a:t>
            </a:r>
            <a:endParaRPr sz="1400" dirty="0"/>
          </a:p>
          <a:p>
            <a:pPr marL="0" lvl="0" indent="0" algn="l" rtl="0">
              <a:lnSpc>
                <a:spcPct val="100000"/>
              </a:lnSpc>
              <a:spcBef>
                <a:spcPts val="1600"/>
              </a:spcBef>
              <a:spcAft>
                <a:spcPts val="0"/>
              </a:spcAft>
              <a:buNone/>
            </a:pPr>
            <a:r>
              <a:rPr lang="en" sz="1400" dirty="0"/>
              <a:t>Let p be the probability with which player i plays Attack, and q be the probability with which defender j plays Monitor. </a:t>
            </a:r>
            <a:endParaRPr sz="1400" dirty="0"/>
          </a:p>
          <a:p>
            <a:pPr marL="0" lvl="0" indent="0" algn="l" rtl="0">
              <a:lnSpc>
                <a:spcPct val="100000"/>
              </a:lnSpc>
              <a:spcBef>
                <a:spcPts val="1600"/>
              </a:spcBef>
              <a:spcAft>
                <a:spcPts val="0"/>
              </a:spcAft>
              <a:buNone/>
            </a:pPr>
            <a:endParaRPr dirty="0"/>
          </a:p>
          <a:p>
            <a:pPr marL="0" lvl="0" indent="0" algn="l" rtl="0">
              <a:spcBef>
                <a:spcPts val="1600"/>
              </a:spcBef>
              <a:spcAft>
                <a:spcPts val="1600"/>
              </a:spcAft>
              <a:buNone/>
            </a:pPr>
            <a:endParaRPr dirty="0"/>
          </a:p>
        </p:txBody>
      </p:sp>
      <p:pic>
        <p:nvPicPr>
          <p:cNvPr id="309" name="Google Shape;309;p34"/>
          <p:cNvPicPr preferRelativeResize="0"/>
          <p:nvPr/>
        </p:nvPicPr>
        <p:blipFill rotWithShape="1">
          <a:blip r:embed="rId3">
            <a:alphaModFix/>
          </a:blip>
          <a:srcRect l="27537" t="64166" r="40235" b="27292"/>
          <a:stretch/>
        </p:blipFill>
        <p:spPr>
          <a:xfrm>
            <a:off x="819149" y="3059325"/>
            <a:ext cx="2946802" cy="439325"/>
          </a:xfrm>
          <a:prstGeom prst="rect">
            <a:avLst/>
          </a:prstGeom>
          <a:noFill/>
          <a:ln>
            <a:noFill/>
          </a:ln>
        </p:spPr>
      </p:pic>
      <p:pic>
        <p:nvPicPr>
          <p:cNvPr id="310" name="Google Shape;310;p34"/>
          <p:cNvPicPr preferRelativeResize="0"/>
          <p:nvPr/>
        </p:nvPicPr>
        <p:blipFill rotWithShape="1">
          <a:blip r:embed="rId3">
            <a:alphaModFix/>
          </a:blip>
          <a:srcRect l="21886" t="30162" r="33464" b="49004"/>
          <a:stretch/>
        </p:blipFill>
        <p:spPr>
          <a:xfrm>
            <a:off x="819150" y="1875213"/>
            <a:ext cx="4082650" cy="1071576"/>
          </a:xfrm>
          <a:prstGeom prst="rect">
            <a:avLst/>
          </a:prstGeom>
          <a:noFill/>
          <a:ln>
            <a:noFill/>
          </a:ln>
        </p:spPr>
      </p:pic>
      <p:pic>
        <p:nvPicPr>
          <p:cNvPr id="311" name="Google Shape;311;p34"/>
          <p:cNvPicPr preferRelativeResize="0"/>
          <p:nvPr/>
        </p:nvPicPr>
        <p:blipFill rotWithShape="1">
          <a:blip r:embed="rId3">
            <a:alphaModFix/>
          </a:blip>
          <a:srcRect l="13660" t="75115" r="30557" b="19259"/>
          <a:stretch/>
        </p:blipFill>
        <p:spPr>
          <a:xfrm>
            <a:off x="819150" y="3498650"/>
            <a:ext cx="5100624" cy="289300"/>
          </a:xfrm>
          <a:prstGeom prst="rect">
            <a:avLst/>
          </a:prstGeom>
          <a:noFill/>
          <a:ln>
            <a:noFill/>
          </a:ln>
        </p:spPr>
      </p:pic>
      <p:pic>
        <p:nvPicPr>
          <p:cNvPr id="312" name="Google Shape;312;p34"/>
          <p:cNvPicPr preferRelativeResize="0"/>
          <p:nvPr/>
        </p:nvPicPr>
        <p:blipFill rotWithShape="1">
          <a:blip r:embed="rId3">
            <a:alphaModFix/>
          </a:blip>
          <a:srcRect l="60102" t="85019" r="22085" b="7688"/>
          <a:stretch/>
        </p:blipFill>
        <p:spPr>
          <a:xfrm>
            <a:off x="6363340" y="3348613"/>
            <a:ext cx="1907938" cy="439325"/>
          </a:xfrm>
          <a:prstGeom prst="rect">
            <a:avLst/>
          </a:prstGeom>
          <a:noFill/>
          <a:ln>
            <a:noFill/>
          </a:ln>
        </p:spPr>
      </p:pic>
      <p:pic>
        <p:nvPicPr>
          <p:cNvPr id="313" name="Google Shape;313;p34"/>
          <p:cNvPicPr preferRelativeResize="0"/>
          <p:nvPr/>
        </p:nvPicPr>
        <p:blipFill rotWithShape="1">
          <a:blip r:embed="rId4">
            <a:alphaModFix/>
          </a:blip>
          <a:srcRect l="16282" t="67824" r="33680" b="26188"/>
          <a:stretch/>
        </p:blipFill>
        <p:spPr>
          <a:xfrm>
            <a:off x="819150" y="4018350"/>
            <a:ext cx="4298851" cy="289300"/>
          </a:xfrm>
          <a:prstGeom prst="rect">
            <a:avLst/>
          </a:prstGeom>
          <a:noFill/>
          <a:ln>
            <a:noFill/>
          </a:ln>
        </p:spPr>
      </p:pic>
      <p:pic>
        <p:nvPicPr>
          <p:cNvPr id="314" name="Google Shape;314;p34"/>
          <p:cNvPicPr preferRelativeResize="0"/>
          <p:nvPr/>
        </p:nvPicPr>
        <p:blipFill rotWithShape="1">
          <a:blip r:embed="rId5">
            <a:alphaModFix/>
          </a:blip>
          <a:srcRect l="53047" t="66596" r="34413" b="27778"/>
          <a:stretch/>
        </p:blipFill>
        <p:spPr>
          <a:xfrm>
            <a:off x="6363350" y="3900475"/>
            <a:ext cx="1330474" cy="332200"/>
          </a:xfrm>
          <a:prstGeom prst="rect">
            <a:avLst/>
          </a:prstGeom>
          <a:noFill/>
          <a:ln>
            <a:noFill/>
          </a:ln>
        </p:spPr>
      </p:pic>
      <p:sp>
        <p:nvSpPr>
          <p:cNvPr id="315" name="Google Shape;315;p34"/>
          <p:cNvSpPr txBox="1"/>
          <p:nvPr/>
        </p:nvSpPr>
        <p:spPr>
          <a:xfrm>
            <a:off x="770375" y="4345200"/>
            <a:ext cx="7500900" cy="4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Thus, strategy pair ((p∗ if malicious, Not attack if regular), q∗) is a mixed-strategy BNE.</a:t>
            </a:r>
            <a:endParaRPr dirty="0">
              <a:latin typeface="Calibri"/>
              <a:ea typeface="Calibri"/>
              <a:cs typeface="Calibri"/>
              <a:sym typeface="Calibri"/>
            </a:endParaRPr>
          </a:p>
        </p:txBody>
      </p:sp>
      <p:sp>
        <p:nvSpPr>
          <p:cNvPr id="316" name="Google Shape;316;p3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214025" y="211650"/>
            <a:ext cx="87045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of Network Security Assessment</a:t>
            </a:r>
            <a:endParaRPr/>
          </a:p>
        </p:txBody>
      </p:sp>
      <p:sp>
        <p:nvSpPr>
          <p:cNvPr id="322" name="Google Shape;322;p35"/>
          <p:cNvSpPr txBox="1">
            <a:spLocks noGrp="1"/>
          </p:cNvSpPr>
          <p:nvPr>
            <p:ph type="body" idx="1"/>
          </p:nvPr>
        </p:nvSpPr>
        <p:spPr>
          <a:xfrm>
            <a:off x="214025" y="922800"/>
            <a:ext cx="75057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Security is a concept concerned with confidentiality ,integrity,reliability, and availability.</a:t>
            </a:r>
            <a:endParaRPr sz="1600"/>
          </a:p>
          <a:p>
            <a:pPr marL="0" lvl="0" indent="0" algn="l" rtl="0">
              <a:spcBef>
                <a:spcPts val="1600"/>
              </a:spcBef>
              <a:spcAft>
                <a:spcPts val="0"/>
              </a:spcAft>
              <a:buNone/>
            </a:pPr>
            <a:r>
              <a:rPr lang="en" sz="1600"/>
              <a:t>Metrics for security and dependability measurement:</a:t>
            </a:r>
            <a:endParaRPr sz="1600"/>
          </a:p>
          <a:p>
            <a:pPr marL="457200" lvl="0" indent="-330200" algn="l" rtl="0">
              <a:lnSpc>
                <a:spcPct val="150000"/>
              </a:lnSpc>
              <a:spcBef>
                <a:spcPts val="1600"/>
              </a:spcBef>
              <a:spcAft>
                <a:spcPts val="0"/>
              </a:spcAft>
              <a:buSzPts val="1600"/>
              <a:buChar char="●"/>
            </a:pPr>
            <a:r>
              <a:rPr lang="en" sz="1600"/>
              <a:t>Mean time to failure (MTTF).</a:t>
            </a:r>
            <a:endParaRPr sz="1600"/>
          </a:p>
          <a:p>
            <a:pPr marL="457200" lvl="0" indent="-330200" algn="l" rtl="0">
              <a:lnSpc>
                <a:spcPct val="150000"/>
              </a:lnSpc>
              <a:spcBef>
                <a:spcPts val="0"/>
              </a:spcBef>
              <a:spcAft>
                <a:spcPts val="0"/>
              </a:spcAft>
              <a:buSzPts val="1600"/>
              <a:buChar char="●"/>
            </a:pPr>
            <a:r>
              <a:rPr lang="en" sz="1600"/>
              <a:t>Mean time to first failure (MTFF).</a:t>
            </a:r>
            <a:endParaRPr sz="1600"/>
          </a:p>
          <a:p>
            <a:pPr marL="457200" lvl="0" indent="-330200" algn="l" rtl="0">
              <a:lnSpc>
                <a:spcPct val="150000"/>
              </a:lnSpc>
              <a:spcBef>
                <a:spcPts val="0"/>
              </a:spcBef>
              <a:spcAft>
                <a:spcPts val="0"/>
              </a:spcAft>
              <a:buSzPts val="1600"/>
              <a:buChar char="●"/>
            </a:pPr>
            <a:r>
              <a:rPr lang="en" sz="1600"/>
              <a:t>Mean time between failures (MTBF).</a:t>
            </a:r>
            <a:endParaRPr sz="1600"/>
          </a:p>
          <a:p>
            <a:pPr marL="457200" lvl="0" indent="-330200" algn="l" rtl="0">
              <a:lnSpc>
                <a:spcPct val="150000"/>
              </a:lnSpc>
              <a:spcBef>
                <a:spcPts val="0"/>
              </a:spcBef>
              <a:spcAft>
                <a:spcPts val="0"/>
              </a:spcAft>
              <a:buSzPts val="1600"/>
              <a:buChar char="●"/>
            </a:pPr>
            <a:r>
              <a:rPr lang="en" sz="1600"/>
              <a:t>Price of Anarchy (POA).</a:t>
            </a:r>
            <a:endParaRPr sz="16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3" name="Google Shape;323;p35"/>
          <p:cNvPicPr preferRelativeResize="0"/>
          <p:nvPr/>
        </p:nvPicPr>
        <p:blipFill>
          <a:blip r:embed="rId3">
            <a:alphaModFix/>
          </a:blip>
          <a:stretch>
            <a:fillRect/>
          </a:stretch>
        </p:blipFill>
        <p:spPr>
          <a:xfrm>
            <a:off x="5746775" y="1361600"/>
            <a:ext cx="2598925" cy="3138975"/>
          </a:xfrm>
          <a:prstGeom prst="rect">
            <a:avLst/>
          </a:prstGeom>
          <a:noFill/>
          <a:ln>
            <a:noFill/>
          </a:ln>
        </p:spPr>
      </p:pic>
      <p:sp>
        <p:nvSpPr>
          <p:cNvPr id="324" name="Google Shape;324;p3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214025" y="226075"/>
            <a:ext cx="7505700" cy="954600"/>
          </a:xfrm>
          <a:prstGeom prst="rect">
            <a:avLst/>
          </a:prstGeom>
        </p:spPr>
        <p:txBody>
          <a:bodyPr spcFirstLastPara="1" wrap="square" lIns="91425" tIns="91425" rIns="91425" bIns="91425" anchor="t" anchorCtr="0">
            <a:noAutofit/>
          </a:bodyPr>
          <a:lstStyle/>
          <a:p>
            <a:pPr marL="2743200" lvl="0" indent="0" algn="l" rtl="0">
              <a:spcBef>
                <a:spcPts val="0"/>
              </a:spcBef>
              <a:spcAft>
                <a:spcPts val="0"/>
              </a:spcAft>
              <a:buNone/>
            </a:pPr>
            <a:r>
              <a:rPr lang="en"/>
              <a:t>Conclusion </a:t>
            </a:r>
            <a:endParaRPr/>
          </a:p>
        </p:txBody>
      </p:sp>
      <p:sp>
        <p:nvSpPr>
          <p:cNvPr id="330" name="Google Shape;330;p36"/>
          <p:cNvSpPr txBox="1">
            <a:spLocks noGrp="1"/>
          </p:cNvSpPr>
          <p:nvPr>
            <p:ph type="body" idx="1"/>
          </p:nvPr>
        </p:nvSpPr>
        <p:spPr>
          <a:xfrm>
            <a:off x="214025" y="1030150"/>
            <a:ext cx="8650800" cy="3984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t>We have seen a Bayesian game formulation,In this each player tries to maximize its payoff.</a:t>
            </a:r>
            <a:endParaRPr sz="1600"/>
          </a:p>
          <a:p>
            <a:pPr marL="457200" lvl="0" indent="-330200" algn="just" rtl="0">
              <a:spcBef>
                <a:spcPts val="0"/>
              </a:spcBef>
              <a:spcAft>
                <a:spcPts val="0"/>
              </a:spcAft>
              <a:buSzPts val="1600"/>
              <a:buChar char="●"/>
            </a:pPr>
            <a:r>
              <a:rPr lang="en" sz="1600"/>
              <a:t>The attacker seeks to inflict the most damage in the network without being detected.</a:t>
            </a:r>
            <a:endParaRPr sz="1600"/>
          </a:p>
          <a:p>
            <a:pPr marL="457200" lvl="0" indent="-330200" algn="just" rtl="0">
              <a:spcBef>
                <a:spcPts val="0"/>
              </a:spcBef>
              <a:spcAft>
                <a:spcPts val="0"/>
              </a:spcAft>
              <a:buSzPts val="1600"/>
              <a:buChar char="●"/>
            </a:pPr>
            <a:r>
              <a:rPr lang="en" sz="1600"/>
              <a:t>While the defender tries to maximize his defending capabilities with a constraint on its energy expenditure for heavy traffic monitoring using IDS, and without complete information on the type of his opponent.</a:t>
            </a:r>
            <a:endParaRPr sz="1600"/>
          </a:p>
          <a:p>
            <a:pPr marL="457200" lvl="0" indent="-330200" algn="just" rtl="0">
              <a:spcBef>
                <a:spcPts val="0"/>
              </a:spcBef>
              <a:spcAft>
                <a:spcPts val="0"/>
              </a:spcAft>
              <a:buSzPts val="1600"/>
              <a:buChar char="●"/>
            </a:pPr>
            <a:r>
              <a:rPr lang="en" sz="1600"/>
              <a:t>We have shown that the static game leads to a mixed-strategy BNE when the defender’s belief of player i being malicious is high and to a pure-strategy BNE when the defender’s belief of player i being malicious is low.</a:t>
            </a:r>
            <a:endParaRPr sz="1600"/>
          </a:p>
          <a:p>
            <a:pPr marL="457200" lvl="0" indent="-330200" algn="just" rtl="0">
              <a:spcBef>
                <a:spcPts val="0"/>
              </a:spcBef>
              <a:spcAft>
                <a:spcPts val="0"/>
              </a:spcAft>
              <a:buSzPts val="1600"/>
              <a:buChar char="●"/>
            </a:pPr>
            <a:r>
              <a:rPr lang="en" sz="1600"/>
              <a:t>Thus game theory can be applied to network security to analyze the different strategies, actions and calculate the security measurement regarding the model.</a:t>
            </a:r>
            <a:endParaRPr sz="1600"/>
          </a:p>
          <a:p>
            <a:pPr marL="457200" lvl="0" indent="0" algn="just" rtl="0">
              <a:spcBef>
                <a:spcPts val="1600"/>
              </a:spcBef>
              <a:spcAft>
                <a:spcPts val="1600"/>
              </a:spcAft>
              <a:buNone/>
            </a:pPr>
            <a:endParaRPr sz="1600"/>
          </a:p>
        </p:txBody>
      </p:sp>
      <p:sp>
        <p:nvSpPr>
          <p:cNvPr id="331" name="Google Shape;331;p3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251225" y="288400"/>
            <a:ext cx="7505700" cy="954600"/>
          </a:xfrm>
          <a:prstGeom prst="rect">
            <a:avLst/>
          </a:prstGeom>
        </p:spPr>
        <p:txBody>
          <a:bodyPr spcFirstLastPara="1" wrap="square" lIns="91425" tIns="91425" rIns="91425" bIns="91425" anchor="t" anchorCtr="0">
            <a:noAutofit/>
          </a:bodyPr>
          <a:lstStyle/>
          <a:p>
            <a:pPr marL="2743200" lvl="0" indent="0" algn="l" rtl="0">
              <a:spcBef>
                <a:spcPts val="0"/>
              </a:spcBef>
              <a:spcAft>
                <a:spcPts val="0"/>
              </a:spcAft>
              <a:buNone/>
            </a:pPr>
            <a:r>
              <a:rPr lang="en"/>
              <a:t>References</a:t>
            </a:r>
            <a:endParaRPr/>
          </a:p>
        </p:txBody>
      </p:sp>
      <p:sp>
        <p:nvSpPr>
          <p:cNvPr id="337" name="Google Shape;337;p37"/>
          <p:cNvSpPr txBox="1">
            <a:spLocks noGrp="1"/>
          </p:cNvSpPr>
          <p:nvPr>
            <p:ph type="body" idx="1"/>
          </p:nvPr>
        </p:nvSpPr>
        <p:spPr>
          <a:xfrm>
            <a:off x="304800" y="1004900"/>
            <a:ext cx="8492700" cy="381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t>[1]X. Liang and Y. Xiao, "Game Theory for Network Security," in IEEE Communications Surveys &amp; Tutorials, vol. 15, no. 1, pp. 472-486, First Quarter 2013.</a:t>
            </a:r>
            <a:endParaRPr sz="1400"/>
          </a:p>
          <a:p>
            <a:pPr marL="0" lvl="0" indent="0" algn="just" rtl="0">
              <a:spcBef>
                <a:spcPts val="1600"/>
              </a:spcBef>
              <a:spcAft>
                <a:spcPts val="0"/>
              </a:spcAft>
              <a:buNone/>
            </a:pPr>
            <a:r>
              <a:rPr lang="en" sz="1400"/>
              <a:t>[2]S. Roy, C. Ellis, S. Shiva, D. Dasgupta, V. Shandilya and Q. Wu, "A Survey of Game Theory as Applied to Network Security," 2010 43rd Hawaii International Conference on System Sciences, Honolulu, HI, 2010, pp. 1-10.</a:t>
            </a:r>
            <a:endParaRPr sz="1400"/>
          </a:p>
          <a:p>
            <a:pPr marL="0" lvl="0" indent="0" algn="just" rtl="0">
              <a:spcBef>
                <a:spcPts val="1600"/>
              </a:spcBef>
              <a:spcAft>
                <a:spcPts val="0"/>
              </a:spcAft>
              <a:buNone/>
            </a:pPr>
            <a:r>
              <a:rPr lang="en" sz="1400"/>
              <a:t>[3]Y. Liu, C. Comaniciu, and H. Man, “A bayesian game approach for intrusion detection in wireless ad hoc networks,” In Proc. 2006 workshop on Game theory for communications and networks, 2006.</a:t>
            </a:r>
            <a:endParaRPr sz="1400"/>
          </a:p>
          <a:p>
            <a:pPr marL="0" lvl="0" indent="0" algn="just" rtl="0">
              <a:spcBef>
                <a:spcPts val="1600"/>
              </a:spcBef>
              <a:spcAft>
                <a:spcPts val="1600"/>
              </a:spcAft>
              <a:buNone/>
            </a:pPr>
            <a:r>
              <a:rPr lang="en" sz="1400"/>
              <a:t>[4]W. He, C. Xia, H. Wang, C. Zheng, and Y. Ji, “A game theoretical attack-defense model oriented to network security risk assessment,” 2008 International Conference on Computer Science and Software Engineering, pp. 498 - 504, 2008.</a:t>
            </a:r>
            <a:endParaRPr sz="1400"/>
          </a:p>
        </p:txBody>
      </p:sp>
      <p:sp>
        <p:nvSpPr>
          <p:cNvPr id="338" name="Google Shape;338;p3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38"/>
          <p:cNvSpPr txBox="1">
            <a:spLocks noGrp="1"/>
          </p:cNvSpPr>
          <p:nvPr>
            <p:ph type="body" idx="1"/>
          </p:nvPr>
        </p:nvSpPr>
        <p:spPr>
          <a:xfrm>
            <a:off x="2476000" y="1947938"/>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800"/>
              <a:t>Any Questions….</a:t>
            </a:r>
            <a:endParaRPr sz="4800"/>
          </a:p>
        </p:txBody>
      </p:sp>
      <p:sp>
        <p:nvSpPr>
          <p:cNvPr id="345" name="Google Shape;345;p3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body" idx="1"/>
          </p:nvPr>
        </p:nvSpPr>
        <p:spPr>
          <a:xfrm>
            <a:off x="-434575" y="1800200"/>
            <a:ext cx="7505700" cy="2448000"/>
          </a:xfrm>
          <a:prstGeom prst="rect">
            <a:avLst/>
          </a:prstGeom>
        </p:spPr>
        <p:txBody>
          <a:bodyPr spcFirstLastPara="1" wrap="square" lIns="91425" tIns="91425" rIns="91425" bIns="91425" anchor="t" anchorCtr="0">
            <a:noAutofit/>
          </a:bodyPr>
          <a:lstStyle/>
          <a:p>
            <a:pPr marL="2743200" lvl="0" indent="457200" algn="l" rtl="0">
              <a:spcBef>
                <a:spcPts val="0"/>
              </a:spcBef>
              <a:spcAft>
                <a:spcPts val="1600"/>
              </a:spcAft>
              <a:buNone/>
            </a:pPr>
            <a:r>
              <a:rPr lang="en" sz="6000"/>
              <a:t>THANK YOU</a:t>
            </a:r>
            <a:endParaRPr sz="6000"/>
          </a:p>
        </p:txBody>
      </p:sp>
      <p:sp>
        <p:nvSpPr>
          <p:cNvPr id="351" name="Google Shape;351;p3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214025" y="211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Network Security Solutions.</a:t>
            </a:r>
            <a:endParaRPr/>
          </a:p>
          <a:p>
            <a:pPr marL="0" lvl="0" indent="0" algn="l" rtl="0">
              <a:spcBef>
                <a:spcPts val="0"/>
              </a:spcBef>
              <a:spcAft>
                <a:spcPts val="0"/>
              </a:spcAft>
              <a:buNone/>
            </a:pPr>
            <a:endParaRPr/>
          </a:p>
        </p:txBody>
      </p:sp>
      <p:sp>
        <p:nvSpPr>
          <p:cNvPr id="144" name="Google Shape;144;p15"/>
          <p:cNvSpPr txBox="1">
            <a:spLocks noGrp="1"/>
          </p:cNvSpPr>
          <p:nvPr>
            <p:ph type="body" idx="1"/>
          </p:nvPr>
        </p:nvSpPr>
        <p:spPr>
          <a:xfrm>
            <a:off x="214025" y="1295950"/>
            <a:ext cx="3027900" cy="37029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a:t>Intrusion Detection System</a:t>
            </a:r>
            <a:endParaRPr sz="1600"/>
          </a:p>
          <a:p>
            <a:pPr marL="457200" lvl="0" indent="-330200" algn="l" rtl="0">
              <a:lnSpc>
                <a:spcPct val="200000"/>
              </a:lnSpc>
              <a:spcBef>
                <a:spcPts val="0"/>
              </a:spcBef>
              <a:spcAft>
                <a:spcPts val="0"/>
              </a:spcAft>
              <a:buSzPts val="1600"/>
              <a:buChar char="●"/>
            </a:pPr>
            <a:r>
              <a:rPr lang="en" sz="1600"/>
              <a:t>Antivirus And Antimalware Software</a:t>
            </a:r>
            <a:endParaRPr sz="1600"/>
          </a:p>
          <a:p>
            <a:pPr marL="457200" lvl="0" indent="-330200" algn="l" rtl="0">
              <a:lnSpc>
                <a:spcPct val="200000"/>
              </a:lnSpc>
              <a:spcBef>
                <a:spcPts val="0"/>
              </a:spcBef>
              <a:spcAft>
                <a:spcPts val="0"/>
              </a:spcAft>
              <a:buSzPts val="1600"/>
              <a:buChar char="●"/>
            </a:pPr>
            <a:r>
              <a:rPr lang="en" sz="1600"/>
              <a:t>Firewall Protection</a:t>
            </a:r>
            <a:endParaRPr sz="1600"/>
          </a:p>
          <a:p>
            <a:pPr marL="457200" lvl="0" indent="-330200" algn="l" rtl="0">
              <a:lnSpc>
                <a:spcPct val="200000"/>
              </a:lnSpc>
              <a:spcBef>
                <a:spcPts val="0"/>
              </a:spcBef>
              <a:spcAft>
                <a:spcPts val="0"/>
              </a:spcAft>
              <a:buSzPts val="1600"/>
              <a:buChar char="●"/>
            </a:pPr>
            <a:r>
              <a:rPr lang="en" sz="1600"/>
              <a:t>Virtual Private Networks</a:t>
            </a:r>
            <a:endParaRPr sz="1600"/>
          </a:p>
          <a:p>
            <a:pPr marL="0" lvl="0" indent="0" algn="just" rtl="0">
              <a:spcBef>
                <a:spcPts val="1600"/>
              </a:spcBef>
              <a:spcAft>
                <a:spcPts val="0"/>
              </a:spcAft>
              <a:buNone/>
            </a:pPr>
            <a:endParaRPr sz="1400" b="1"/>
          </a:p>
          <a:p>
            <a:pPr marL="0" lvl="0" indent="0" algn="just" rtl="0">
              <a:spcBef>
                <a:spcPts val="1600"/>
              </a:spcBef>
              <a:spcAft>
                <a:spcPts val="1600"/>
              </a:spcAft>
              <a:buNone/>
            </a:pPr>
            <a:endParaRPr sz="1400" b="1"/>
          </a:p>
        </p:txBody>
      </p:sp>
      <p:sp>
        <p:nvSpPr>
          <p:cNvPr id="145" name="Google Shape;145;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46" name="Google Shape;146;p15"/>
          <p:cNvPicPr preferRelativeResize="0"/>
          <p:nvPr/>
        </p:nvPicPr>
        <p:blipFill rotWithShape="1">
          <a:blip r:embed="rId3">
            <a:alphaModFix/>
          </a:blip>
          <a:srcRect l="13245" t="32690" r="3656" b="9233"/>
          <a:stretch/>
        </p:blipFill>
        <p:spPr>
          <a:xfrm>
            <a:off x="3141025" y="1052124"/>
            <a:ext cx="5798400" cy="3039250"/>
          </a:xfrm>
          <a:prstGeom prst="rect">
            <a:avLst/>
          </a:prstGeom>
          <a:noFill/>
          <a:ln>
            <a:noFill/>
          </a:ln>
        </p:spPr>
      </p:pic>
      <p:sp>
        <p:nvSpPr>
          <p:cNvPr id="147" name="Google Shape;147;p15"/>
          <p:cNvSpPr txBox="1"/>
          <p:nvPr/>
        </p:nvSpPr>
        <p:spPr>
          <a:xfrm>
            <a:off x="4672850" y="3888375"/>
            <a:ext cx="73386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alibri"/>
                <a:ea typeface="Calibri"/>
                <a:cs typeface="Calibri"/>
                <a:sym typeface="Calibri"/>
              </a:rPr>
              <a:t>Generic Security Model </a:t>
            </a:r>
            <a:endParaRPr sz="1800"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99625" y="211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Intrusion Detection System</a:t>
            </a:r>
            <a:endParaRPr/>
          </a:p>
          <a:p>
            <a:pPr marL="0" lvl="0" indent="0" algn="l" rtl="0">
              <a:spcBef>
                <a:spcPts val="0"/>
              </a:spcBef>
              <a:spcAft>
                <a:spcPts val="0"/>
              </a:spcAft>
              <a:buNone/>
            </a:pPr>
            <a:endParaRPr/>
          </a:p>
        </p:txBody>
      </p:sp>
      <p:sp>
        <p:nvSpPr>
          <p:cNvPr id="153" name="Google Shape;153;p16"/>
          <p:cNvSpPr txBox="1">
            <a:spLocks noGrp="1"/>
          </p:cNvSpPr>
          <p:nvPr>
            <p:ph type="body" idx="1"/>
          </p:nvPr>
        </p:nvSpPr>
        <p:spPr>
          <a:xfrm>
            <a:off x="199625" y="1443250"/>
            <a:ext cx="3661800" cy="24480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383838"/>
              </a:buClr>
              <a:buSzPts val="1600"/>
              <a:buFont typeface="Arial"/>
              <a:buChar char="●"/>
            </a:pPr>
            <a:r>
              <a:rPr lang="en" sz="1600"/>
              <a:t>False Alarms</a:t>
            </a:r>
            <a:endParaRPr sz="1600"/>
          </a:p>
          <a:p>
            <a:pPr marL="457200" lvl="0" indent="-330200" algn="l" rtl="0">
              <a:lnSpc>
                <a:spcPct val="200000"/>
              </a:lnSpc>
              <a:spcBef>
                <a:spcPts val="0"/>
              </a:spcBef>
              <a:spcAft>
                <a:spcPts val="0"/>
              </a:spcAft>
              <a:buClr>
                <a:srgbClr val="383838"/>
              </a:buClr>
              <a:buSzPts val="1600"/>
              <a:buFont typeface="Arial"/>
              <a:buChar char="●"/>
            </a:pPr>
            <a:r>
              <a:rPr lang="en" sz="1600"/>
              <a:t>Limitations of Analytical Module</a:t>
            </a:r>
            <a:endParaRPr sz="1600"/>
          </a:p>
          <a:p>
            <a:pPr marL="457200" lvl="0" indent="-330200" algn="l" rtl="0">
              <a:lnSpc>
                <a:spcPct val="200000"/>
              </a:lnSpc>
              <a:spcBef>
                <a:spcPts val="0"/>
              </a:spcBef>
              <a:spcAft>
                <a:spcPts val="0"/>
              </a:spcAft>
              <a:buClr>
                <a:srgbClr val="383838"/>
              </a:buClr>
              <a:buSzPts val="1600"/>
              <a:buFont typeface="Arial"/>
              <a:buChar char="●"/>
            </a:pPr>
            <a:r>
              <a:rPr lang="en" sz="1600"/>
              <a:t>Source Addresses</a:t>
            </a:r>
            <a:endParaRPr sz="1600"/>
          </a:p>
          <a:p>
            <a:pPr marL="457200" lvl="0" indent="-330200" algn="l" rtl="0">
              <a:lnSpc>
                <a:spcPct val="200000"/>
              </a:lnSpc>
              <a:spcBef>
                <a:spcPts val="0"/>
              </a:spcBef>
              <a:spcAft>
                <a:spcPts val="0"/>
              </a:spcAft>
              <a:buClr>
                <a:srgbClr val="383838"/>
              </a:buClr>
              <a:buSzPts val="1600"/>
              <a:buFont typeface="Arial"/>
              <a:buChar char="●"/>
            </a:pPr>
            <a:r>
              <a:rPr lang="en" sz="1600"/>
              <a:t>Encrypted Packets</a:t>
            </a:r>
            <a:endParaRPr sz="1600"/>
          </a:p>
        </p:txBody>
      </p:sp>
      <p:sp>
        <p:nvSpPr>
          <p:cNvPr id="154" name="Google Shape;154;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55" name="Google Shape;155;p16"/>
          <p:cNvPicPr preferRelativeResize="0"/>
          <p:nvPr/>
        </p:nvPicPr>
        <p:blipFill>
          <a:blip r:embed="rId3">
            <a:alphaModFix/>
          </a:blip>
          <a:stretch>
            <a:fillRect/>
          </a:stretch>
        </p:blipFill>
        <p:spPr>
          <a:xfrm>
            <a:off x="5320425" y="803675"/>
            <a:ext cx="2946800" cy="353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87050" y="213500"/>
            <a:ext cx="7505700" cy="9546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Game Theory:</a:t>
            </a:r>
            <a:endParaRPr/>
          </a:p>
        </p:txBody>
      </p:sp>
      <p:sp>
        <p:nvSpPr>
          <p:cNvPr id="161" name="Google Shape;161;p17"/>
          <p:cNvSpPr txBox="1">
            <a:spLocks noGrp="1"/>
          </p:cNvSpPr>
          <p:nvPr>
            <p:ph type="body" idx="1"/>
          </p:nvPr>
        </p:nvSpPr>
        <p:spPr>
          <a:xfrm>
            <a:off x="345275" y="889950"/>
            <a:ext cx="5357700" cy="3363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study of strategic decision making.</a:t>
            </a:r>
            <a:endParaRPr sz="1600"/>
          </a:p>
          <a:p>
            <a:pPr marL="457200" lvl="0" indent="-330200" algn="l" rtl="0">
              <a:spcBef>
                <a:spcPts val="0"/>
              </a:spcBef>
              <a:spcAft>
                <a:spcPts val="0"/>
              </a:spcAft>
              <a:buSzPts val="1600"/>
              <a:buChar char="●"/>
            </a:pPr>
            <a:r>
              <a:rPr lang="en" sz="1600"/>
              <a:t>Game theory is a mathematical tool used to describe and solve games.</a:t>
            </a:r>
            <a:endParaRPr sz="1600"/>
          </a:p>
          <a:p>
            <a:pPr marL="457200" lvl="0" indent="-330200" algn="l" rtl="0">
              <a:spcBef>
                <a:spcPts val="0"/>
              </a:spcBef>
              <a:spcAft>
                <a:spcPts val="0"/>
              </a:spcAft>
              <a:buSzPts val="1600"/>
              <a:buChar char="●"/>
            </a:pPr>
            <a:r>
              <a:rPr lang="en" sz="1600"/>
              <a:t>A Game includes the interactions between entities in any situation.</a:t>
            </a:r>
            <a:endParaRPr sz="1600"/>
          </a:p>
          <a:p>
            <a:pPr marL="457200" lvl="0" indent="-330200" algn="l" rtl="0">
              <a:spcBef>
                <a:spcPts val="0"/>
              </a:spcBef>
              <a:spcAft>
                <a:spcPts val="0"/>
              </a:spcAft>
              <a:buSzPts val="1600"/>
              <a:buChar char="●"/>
            </a:pPr>
            <a:r>
              <a:rPr lang="en" sz="1600"/>
              <a:t>There are four basic elements used to describe a game.</a:t>
            </a:r>
            <a:endParaRPr sz="1600"/>
          </a:p>
          <a:p>
            <a:pPr marL="457200" lvl="0" indent="457200" algn="l" rtl="0">
              <a:spcBef>
                <a:spcPts val="1600"/>
              </a:spcBef>
              <a:spcAft>
                <a:spcPts val="0"/>
              </a:spcAft>
              <a:buNone/>
            </a:pPr>
            <a:r>
              <a:rPr lang="en" sz="1600"/>
              <a:t>1.Players</a:t>
            </a:r>
            <a:endParaRPr sz="1600"/>
          </a:p>
          <a:p>
            <a:pPr marL="457200" lvl="0" indent="457200" algn="l" rtl="0">
              <a:spcBef>
                <a:spcPts val="0"/>
              </a:spcBef>
              <a:spcAft>
                <a:spcPts val="0"/>
              </a:spcAft>
              <a:buNone/>
            </a:pPr>
            <a:r>
              <a:rPr lang="en" sz="1600"/>
              <a:t>2.Actions</a:t>
            </a:r>
            <a:endParaRPr sz="1600"/>
          </a:p>
          <a:p>
            <a:pPr marL="914400" lvl="0" indent="0" algn="l" rtl="0">
              <a:spcBef>
                <a:spcPts val="0"/>
              </a:spcBef>
              <a:spcAft>
                <a:spcPts val="0"/>
              </a:spcAft>
              <a:buNone/>
            </a:pPr>
            <a:r>
              <a:rPr lang="en" sz="1600"/>
              <a:t>3.Payoff</a:t>
            </a:r>
            <a:endParaRPr sz="1600"/>
          </a:p>
          <a:p>
            <a:pPr marL="914400" lvl="0" indent="0" algn="l" rtl="0">
              <a:spcBef>
                <a:spcPts val="0"/>
              </a:spcBef>
              <a:spcAft>
                <a:spcPts val="0"/>
              </a:spcAft>
              <a:buNone/>
            </a:pPr>
            <a:r>
              <a:rPr lang="en" sz="1600"/>
              <a:t>4.Strategies</a:t>
            </a:r>
            <a:endParaRPr sz="1600"/>
          </a:p>
          <a:p>
            <a:pPr marL="0" lvl="0" indent="0" algn="l" rtl="0">
              <a:spcBef>
                <a:spcPts val="0"/>
              </a:spcBef>
              <a:spcAft>
                <a:spcPts val="1600"/>
              </a:spcAft>
              <a:buNone/>
            </a:pPr>
            <a:endParaRPr/>
          </a:p>
        </p:txBody>
      </p:sp>
      <p:pic>
        <p:nvPicPr>
          <p:cNvPr id="162" name="Google Shape;162;p17"/>
          <p:cNvPicPr preferRelativeResize="0"/>
          <p:nvPr/>
        </p:nvPicPr>
        <p:blipFill>
          <a:blip r:embed="rId3">
            <a:alphaModFix/>
          </a:blip>
          <a:stretch>
            <a:fillRect/>
          </a:stretch>
        </p:blipFill>
        <p:spPr>
          <a:xfrm>
            <a:off x="5500700" y="2877475"/>
            <a:ext cx="2952750" cy="1640425"/>
          </a:xfrm>
          <a:prstGeom prst="rect">
            <a:avLst/>
          </a:prstGeom>
          <a:noFill/>
          <a:ln>
            <a:noFill/>
          </a:ln>
        </p:spPr>
      </p:pic>
      <p:pic>
        <p:nvPicPr>
          <p:cNvPr id="163" name="Google Shape;163;p17"/>
          <p:cNvPicPr preferRelativeResize="0"/>
          <p:nvPr/>
        </p:nvPicPr>
        <p:blipFill rotWithShape="1">
          <a:blip r:embed="rId4">
            <a:alphaModFix/>
          </a:blip>
          <a:srcRect b="14951"/>
          <a:stretch/>
        </p:blipFill>
        <p:spPr>
          <a:xfrm>
            <a:off x="5870700" y="832625"/>
            <a:ext cx="2472902" cy="1640426"/>
          </a:xfrm>
          <a:prstGeom prst="rect">
            <a:avLst/>
          </a:prstGeom>
          <a:noFill/>
          <a:ln>
            <a:noFill/>
          </a:ln>
        </p:spPr>
      </p:pic>
      <p:pic>
        <p:nvPicPr>
          <p:cNvPr id="164" name="Google Shape;164;p17"/>
          <p:cNvPicPr preferRelativeResize="0"/>
          <p:nvPr/>
        </p:nvPicPr>
        <p:blipFill>
          <a:blip r:embed="rId5">
            <a:alphaModFix/>
          </a:blip>
          <a:stretch>
            <a:fillRect/>
          </a:stretch>
        </p:blipFill>
        <p:spPr>
          <a:xfrm>
            <a:off x="3155175" y="3256246"/>
            <a:ext cx="1821650" cy="1261650"/>
          </a:xfrm>
          <a:prstGeom prst="rect">
            <a:avLst/>
          </a:prstGeom>
          <a:noFill/>
          <a:ln>
            <a:noFill/>
          </a:ln>
        </p:spPr>
      </p:pic>
      <p:sp>
        <p:nvSpPr>
          <p:cNvPr id="165" name="Google Shape;165;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0" name="Google Shape;170;p18"/>
          <p:cNvCxnSpPr>
            <a:stCxn id="171" idx="2"/>
            <a:endCxn id="172" idx="1"/>
          </p:cNvCxnSpPr>
          <p:nvPr/>
        </p:nvCxnSpPr>
        <p:spPr>
          <a:xfrm>
            <a:off x="752741" y="2653152"/>
            <a:ext cx="241500" cy="843000"/>
          </a:xfrm>
          <a:prstGeom prst="bentConnector3">
            <a:avLst>
              <a:gd name="adj1" fmla="val 49980"/>
            </a:avLst>
          </a:prstGeom>
          <a:noFill/>
          <a:ln w="9525" cap="flat" cmpd="sng">
            <a:solidFill>
              <a:srgbClr val="C2C2C2"/>
            </a:solidFill>
            <a:prstDash val="solid"/>
            <a:round/>
            <a:headEnd type="none" w="sm" len="sm"/>
            <a:tailEnd type="none" w="sm" len="sm"/>
          </a:ln>
        </p:spPr>
      </p:cxnSp>
      <p:cxnSp>
        <p:nvCxnSpPr>
          <p:cNvPr id="173" name="Google Shape;173;p18"/>
          <p:cNvCxnSpPr>
            <a:stCxn id="171" idx="2"/>
            <a:endCxn id="174" idx="1"/>
          </p:cNvCxnSpPr>
          <p:nvPr/>
        </p:nvCxnSpPr>
        <p:spPr>
          <a:xfrm rot="10800000" flipH="1">
            <a:off x="752741" y="1804752"/>
            <a:ext cx="241500" cy="848400"/>
          </a:xfrm>
          <a:prstGeom prst="bentConnector3">
            <a:avLst>
              <a:gd name="adj1" fmla="val 49980"/>
            </a:avLst>
          </a:prstGeom>
          <a:noFill/>
          <a:ln w="9525" cap="flat" cmpd="sng">
            <a:solidFill>
              <a:srgbClr val="C2C2C2"/>
            </a:solidFill>
            <a:prstDash val="solid"/>
            <a:round/>
            <a:headEnd type="none" w="sm" len="sm"/>
            <a:tailEnd type="none" w="sm" len="sm"/>
          </a:ln>
        </p:spPr>
      </p:cxnSp>
      <p:sp>
        <p:nvSpPr>
          <p:cNvPr id="171" name="Google Shape;171;p18"/>
          <p:cNvSpPr/>
          <p:nvPr/>
        </p:nvSpPr>
        <p:spPr>
          <a:xfrm rot="-5400000">
            <a:off x="-1029409" y="2401152"/>
            <a:ext cx="3060300" cy="504000"/>
          </a:xfrm>
          <a:prstGeom prst="roundRect">
            <a:avLst>
              <a:gd name="adj" fmla="val 16667"/>
            </a:avLst>
          </a:prstGeom>
          <a:solidFill>
            <a:srgbClr val="085631"/>
          </a:solidFill>
          <a:ln w="9525" cap="flat" cmpd="sng">
            <a:solidFill>
              <a:srgbClr val="08563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Game Models</a:t>
            </a:r>
            <a:endParaRPr>
              <a:solidFill>
                <a:srgbClr val="FFFFFF"/>
              </a:solidFill>
              <a:latin typeface="Roboto"/>
              <a:ea typeface="Roboto"/>
              <a:cs typeface="Roboto"/>
              <a:sym typeface="Roboto"/>
            </a:endParaRPr>
          </a:p>
        </p:txBody>
      </p:sp>
      <p:sp>
        <p:nvSpPr>
          <p:cNvPr id="174" name="Google Shape;174;p18"/>
          <p:cNvSpPr/>
          <p:nvPr/>
        </p:nvSpPr>
        <p:spPr>
          <a:xfrm>
            <a:off x="994253" y="1585863"/>
            <a:ext cx="1677300" cy="437700"/>
          </a:xfrm>
          <a:prstGeom prst="roundRect">
            <a:avLst>
              <a:gd name="adj" fmla="val 16667"/>
            </a:avLst>
          </a:prstGeom>
          <a:solidFill>
            <a:srgbClr val="0B7743"/>
          </a:solid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Co-operative</a:t>
            </a:r>
            <a:endParaRPr>
              <a:solidFill>
                <a:srgbClr val="FFFFFF"/>
              </a:solidFill>
              <a:latin typeface="Roboto"/>
              <a:ea typeface="Roboto"/>
              <a:cs typeface="Roboto"/>
              <a:sym typeface="Roboto"/>
            </a:endParaRPr>
          </a:p>
        </p:txBody>
      </p:sp>
      <p:sp>
        <p:nvSpPr>
          <p:cNvPr id="172" name="Google Shape;172;p18"/>
          <p:cNvSpPr/>
          <p:nvPr/>
        </p:nvSpPr>
        <p:spPr>
          <a:xfrm>
            <a:off x="994253" y="3277282"/>
            <a:ext cx="1677300" cy="437700"/>
          </a:xfrm>
          <a:prstGeom prst="roundRect">
            <a:avLst>
              <a:gd name="adj" fmla="val 16667"/>
            </a:avLst>
          </a:prstGeom>
          <a:solidFill>
            <a:srgbClr val="0B7743"/>
          </a:solid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Non Co-operative</a:t>
            </a:r>
            <a:endParaRPr>
              <a:solidFill>
                <a:srgbClr val="FFFFFF"/>
              </a:solidFill>
              <a:latin typeface="Roboto"/>
              <a:ea typeface="Roboto"/>
              <a:cs typeface="Roboto"/>
              <a:sym typeface="Roboto"/>
            </a:endParaRPr>
          </a:p>
        </p:txBody>
      </p:sp>
      <p:sp>
        <p:nvSpPr>
          <p:cNvPr id="175" name="Google Shape;175;p18"/>
          <p:cNvSpPr/>
          <p:nvPr/>
        </p:nvSpPr>
        <p:spPr>
          <a:xfrm>
            <a:off x="5185253" y="4046691"/>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Imperfect Information</a:t>
            </a:r>
            <a:endParaRPr>
              <a:solidFill>
                <a:schemeClr val="dk1"/>
              </a:solidFill>
              <a:latin typeface="Roboto"/>
              <a:ea typeface="Roboto"/>
              <a:cs typeface="Roboto"/>
              <a:sym typeface="Roboto"/>
            </a:endParaRPr>
          </a:p>
        </p:txBody>
      </p:sp>
      <p:sp>
        <p:nvSpPr>
          <p:cNvPr id="176" name="Google Shape;176;p18"/>
          <p:cNvSpPr/>
          <p:nvPr/>
        </p:nvSpPr>
        <p:spPr>
          <a:xfrm>
            <a:off x="5185253" y="3249713"/>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Perfect Information</a:t>
            </a:r>
            <a:endParaRPr sz="1100">
              <a:solidFill>
                <a:srgbClr val="FFFFFF"/>
              </a:solidFill>
              <a:latin typeface="Roboto"/>
              <a:ea typeface="Roboto"/>
              <a:cs typeface="Roboto"/>
              <a:sym typeface="Roboto"/>
            </a:endParaRPr>
          </a:p>
        </p:txBody>
      </p:sp>
      <p:sp>
        <p:nvSpPr>
          <p:cNvPr id="177" name="Google Shape;177;p18"/>
          <p:cNvSpPr/>
          <p:nvPr/>
        </p:nvSpPr>
        <p:spPr>
          <a:xfrm>
            <a:off x="2996384" y="2010057"/>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Complete Information</a:t>
            </a:r>
            <a:endParaRPr>
              <a:solidFill>
                <a:srgbClr val="FFFFFF"/>
              </a:solidFill>
              <a:latin typeface="Roboto"/>
              <a:ea typeface="Roboto"/>
              <a:cs typeface="Roboto"/>
              <a:sym typeface="Roboto"/>
            </a:endParaRPr>
          </a:p>
        </p:txBody>
      </p:sp>
      <p:sp>
        <p:nvSpPr>
          <p:cNvPr id="178" name="Google Shape;178;p18"/>
          <p:cNvSpPr/>
          <p:nvPr/>
        </p:nvSpPr>
        <p:spPr>
          <a:xfrm>
            <a:off x="2996384" y="3648202"/>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Incomplete Information</a:t>
            </a:r>
            <a:endParaRPr>
              <a:solidFill>
                <a:srgbClr val="FFFFFF"/>
              </a:solidFill>
              <a:latin typeface="Roboto"/>
              <a:ea typeface="Roboto"/>
              <a:cs typeface="Roboto"/>
              <a:sym typeface="Roboto"/>
            </a:endParaRPr>
          </a:p>
        </p:txBody>
      </p:sp>
      <p:cxnSp>
        <p:nvCxnSpPr>
          <p:cNvPr id="179" name="Google Shape;179;p18"/>
          <p:cNvCxnSpPr/>
          <p:nvPr/>
        </p:nvCxnSpPr>
        <p:spPr>
          <a:xfrm rot="10800000" flipH="1">
            <a:off x="4673403" y="3484488"/>
            <a:ext cx="511800" cy="437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80" name="Google Shape;180;p18"/>
          <p:cNvCxnSpPr>
            <a:stCxn id="177" idx="1"/>
            <a:endCxn id="172" idx="3"/>
          </p:cNvCxnSpPr>
          <p:nvPr/>
        </p:nvCxnSpPr>
        <p:spPr>
          <a:xfrm flipH="1">
            <a:off x="2671484" y="2228907"/>
            <a:ext cx="324900" cy="1267200"/>
          </a:xfrm>
          <a:prstGeom prst="bentConnector3">
            <a:avLst>
              <a:gd name="adj1" fmla="val 49989"/>
            </a:avLst>
          </a:prstGeom>
          <a:noFill/>
          <a:ln w="9525" cap="flat" cmpd="sng">
            <a:solidFill>
              <a:srgbClr val="C2C2C2"/>
            </a:solidFill>
            <a:prstDash val="solid"/>
            <a:round/>
            <a:headEnd type="none" w="sm" len="sm"/>
            <a:tailEnd type="none" w="sm" len="sm"/>
          </a:ln>
        </p:spPr>
      </p:cxnSp>
      <p:cxnSp>
        <p:nvCxnSpPr>
          <p:cNvPr id="181" name="Google Shape;181;p18"/>
          <p:cNvCxnSpPr>
            <a:stCxn id="178" idx="1"/>
            <a:endCxn id="172" idx="3"/>
          </p:cNvCxnSpPr>
          <p:nvPr/>
        </p:nvCxnSpPr>
        <p:spPr>
          <a:xfrm rot="10800000">
            <a:off x="2671484" y="3496252"/>
            <a:ext cx="324900" cy="370800"/>
          </a:xfrm>
          <a:prstGeom prst="bentConnector3">
            <a:avLst>
              <a:gd name="adj1" fmla="val 49989"/>
            </a:avLst>
          </a:prstGeom>
          <a:noFill/>
          <a:ln w="9525" cap="flat" cmpd="sng">
            <a:solidFill>
              <a:srgbClr val="C2C2C2"/>
            </a:solidFill>
            <a:prstDash val="solid"/>
            <a:round/>
            <a:headEnd type="none" w="sm" len="sm"/>
            <a:tailEnd type="none" w="sm" len="sm"/>
          </a:ln>
        </p:spPr>
      </p:cxnSp>
      <p:sp>
        <p:nvSpPr>
          <p:cNvPr id="182" name="Google Shape;182;p18"/>
          <p:cNvSpPr/>
          <p:nvPr/>
        </p:nvSpPr>
        <p:spPr>
          <a:xfrm>
            <a:off x="5176856" y="2408546"/>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Imperfect Information</a:t>
            </a:r>
            <a:endParaRPr>
              <a:solidFill>
                <a:srgbClr val="FFFFFF"/>
              </a:solidFill>
              <a:latin typeface="Roboto"/>
              <a:ea typeface="Roboto"/>
              <a:cs typeface="Roboto"/>
              <a:sym typeface="Roboto"/>
            </a:endParaRPr>
          </a:p>
        </p:txBody>
      </p:sp>
      <p:sp>
        <p:nvSpPr>
          <p:cNvPr id="183" name="Google Shape;183;p18"/>
          <p:cNvSpPr/>
          <p:nvPr/>
        </p:nvSpPr>
        <p:spPr>
          <a:xfrm>
            <a:off x="5176856" y="1611567"/>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Perfect Information</a:t>
            </a:r>
            <a:endParaRPr>
              <a:solidFill>
                <a:srgbClr val="FFFFFF"/>
              </a:solidFill>
              <a:latin typeface="Roboto"/>
              <a:ea typeface="Roboto"/>
              <a:cs typeface="Roboto"/>
              <a:sym typeface="Roboto"/>
            </a:endParaRPr>
          </a:p>
        </p:txBody>
      </p:sp>
      <p:cxnSp>
        <p:nvCxnSpPr>
          <p:cNvPr id="184" name="Google Shape;184;p18"/>
          <p:cNvCxnSpPr/>
          <p:nvPr/>
        </p:nvCxnSpPr>
        <p:spPr>
          <a:xfrm rot="10800000" flipH="1">
            <a:off x="4673403" y="1820933"/>
            <a:ext cx="503400" cy="437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85" name="Google Shape;185;p18"/>
          <p:cNvCxnSpPr/>
          <p:nvPr/>
        </p:nvCxnSpPr>
        <p:spPr>
          <a:xfrm>
            <a:off x="4673397" y="2258033"/>
            <a:ext cx="503400" cy="3636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86" name="Google Shape;186;p18"/>
          <p:cNvSpPr txBox="1"/>
          <p:nvPr/>
        </p:nvSpPr>
        <p:spPr>
          <a:xfrm>
            <a:off x="192350" y="184275"/>
            <a:ext cx="8497800" cy="699000"/>
          </a:xfrm>
          <a:prstGeom prst="rect">
            <a:avLst/>
          </a:prstGeom>
          <a:noFill/>
          <a:ln>
            <a:noFill/>
          </a:ln>
        </p:spPr>
        <p:txBody>
          <a:bodyPr spcFirstLastPara="1" wrap="square" lIns="91425" tIns="91425" rIns="91425" bIns="91425" anchor="t" anchorCtr="0">
            <a:noAutofit/>
          </a:bodyPr>
          <a:lstStyle/>
          <a:p>
            <a:pPr marL="2286000" lvl="0" indent="457200" algn="l" rtl="0">
              <a:spcBef>
                <a:spcPts val="0"/>
              </a:spcBef>
              <a:spcAft>
                <a:spcPts val="0"/>
              </a:spcAft>
              <a:buNone/>
            </a:pPr>
            <a:r>
              <a:rPr lang="en" sz="3000">
                <a:solidFill>
                  <a:schemeClr val="lt1"/>
                </a:solidFill>
                <a:latin typeface="Nunito"/>
                <a:ea typeface="Nunito"/>
                <a:cs typeface="Nunito"/>
                <a:sym typeface="Nunito"/>
              </a:rPr>
              <a:t>Types of Games:</a:t>
            </a:r>
            <a:endParaRPr>
              <a:latin typeface="Calibri"/>
              <a:ea typeface="Calibri"/>
              <a:cs typeface="Calibri"/>
              <a:sym typeface="Calibri"/>
            </a:endParaRPr>
          </a:p>
        </p:txBody>
      </p:sp>
      <p:cxnSp>
        <p:nvCxnSpPr>
          <p:cNvPr id="187" name="Google Shape;187;p18"/>
          <p:cNvCxnSpPr/>
          <p:nvPr/>
        </p:nvCxnSpPr>
        <p:spPr>
          <a:xfrm>
            <a:off x="4673403" y="3921588"/>
            <a:ext cx="511800" cy="418500"/>
          </a:xfrm>
          <a:prstGeom prst="bentConnector3">
            <a:avLst>
              <a:gd name="adj1" fmla="val 50230"/>
            </a:avLst>
          </a:prstGeom>
          <a:noFill/>
          <a:ln w="9525" cap="flat" cmpd="sng">
            <a:solidFill>
              <a:srgbClr val="C2C2C2"/>
            </a:solidFill>
            <a:prstDash val="solid"/>
            <a:round/>
            <a:headEnd type="none" w="sm" len="sm"/>
            <a:tailEnd type="none" w="sm" len="sm"/>
          </a:ln>
        </p:spPr>
      </p:cxnSp>
      <p:sp>
        <p:nvSpPr>
          <p:cNvPr id="188" name="Google Shape;188;p18"/>
          <p:cNvSpPr txBox="1"/>
          <p:nvPr/>
        </p:nvSpPr>
        <p:spPr>
          <a:xfrm>
            <a:off x="994349" y="884506"/>
            <a:ext cx="19995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Based on nature of players </a:t>
            </a:r>
            <a:endParaRPr>
              <a:latin typeface="Calibri"/>
              <a:ea typeface="Calibri"/>
              <a:cs typeface="Calibri"/>
              <a:sym typeface="Calibri"/>
            </a:endParaRPr>
          </a:p>
        </p:txBody>
      </p:sp>
      <p:sp>
        <p:nvSpPr>
          <p:cNvPr id="189" name="Google Shape;189;p18"/>
          <p:cNvSpPr txBox="1"/>
          <p:nvPr/>
        </p:nvSpPr>
        <p:spPr>
          <a:xfrm>
            <a:off x="5185253" y="897913"/>
            <a:ext cx="20415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Based on the knowing action of players</a:t>
            </a:r>
            <a:endParaRPr>
              <a:latin typeface="Calibri"/>
              <a:ea typeface="Calibri"/>
              <a:cs typeface="Calibri"/>
              <a:sym typeface="Calibri"/>
            </a:endParaRPr>
          </a:p>
        </p:txBody>
      </p:sp>
      <p:sp>
        <p:nvSpPr>
          <p:cNvPr id="190" name="Google Shape;190;p18"/>
          <p:cNvSpPr txBox="1"/>
          <p:nvPr/>
        </p:nvSpPr>
        <p:spPr>
          <a:xfrm>
            <a:off x="2809382" y="897913"/>
            <a:ext cx="23757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Based on knowing payoffs of the players</a:t>
            </a:r>
            <a:endParaRPr>
              <a:latin typeface="Calibri"/>
              <a:ea typeface="Calibri"/>
              <a:cs typeface="Calibri"/>
              <a:sym typeface="Calibri"/>
            </a:endParaRPr>
          </a:p>
        </p:txBody>
      </p:sp>
      <p:sp>
        <p:nvSpPr>
          <p:cNvPr id="191" name="Google Shape;191;p18"/>
          <p:cNvSpPr/>
          <p:nvPr/>
        </p:nvSpPr>
        <p:spPr>
          <a:xfrm>
            <a:off x="7012861" y="3609065"/>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Dynamic</a:t>
            </a:r>
            <a:endParaRPr>
              <a:solidFill>
                <a:srgbClr val="FFFFFF"/>
              </a:solidFill>
              <a:latin typeface="Roboto"/>
              <a:ea typeface="Roboto"/>
              <a:cs typeface="Roboto"/>
              <a:sym typeface="Roboto"/>
            </a:endParaRPr>
          </a:p>
        </p:txBody>
      </p:sp>
      <p:sp>
        <p:nvSpPr>
          <p:cNvPr id="192" name="Google Shape;192;p18"/>
          <p:cNvSpPr/>
          <p:nvPr/>
        </p:nvSpPr>
        <p:spPr>
          <a:xfrm>
            <a:off x="7012850" y="2027334"/>
            <a:ext cx="1677300" cy="437700"/>
          </a:xfrm>
          <a:prstGeom prst="roundRect">
            <a:avLst>
              <a:gd name="adj" fmla="val 16667"/>
            </a:avLst>
          </a:prstGeom>
          <a:solidFill>
            <a:srgbClr val="0E9453"/>
          </a:solid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Static</a:t>
            </a:r>
            <a:endParaRPr>
              <a:solidFill>
                <a:srgbClr val="FFFFFF"/>
              </a:solidFill>
              <a:latin typeface="Roboto"/>
              <a:ea typeface="Roboto"/>
              <a:cs typeface="Roboto"/>
              <a:sym typeface="Roboto"/>
            </a:endParaRPr>
          </a:p>
        </p:txBody>
      </p:sp>
      <p:sp>
        <p:nvSpPr>
          <p:cNvPr id="193" name="Google Shape;193;p18"/>
          <p:cNvSpPr txBox="1"/>
          <p:nvPr/>
        </p:nvSpPr>
        <p:spPr>
          <a:xfrm>
            <a:off x="7012850" y="897925"/>
            <a:ext cx="16773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Based on stages</a:t>
            </a:r>
            <a:endParaRPr>
              <a:latin typeface="Calibri"/>
              <a:ea typeface="Calibri"/>
              <a:cs typeface="Calibri"/>
              <a:sym typeface="Calibri"/>
            </a:endParaRPr>
          </a:p>
        </p:txBody>
      </p:sp>
      <p:sp>
        <p:nvSpPr>
          <p:cNvPr id="194" name="Google Shape;19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9"/>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See an Example of Static Complete Perfect Game! </a:t>
            </a:r>
            <a:endParaRPr/>
          </a:p>
          <a:p>
            <a:pPr marL="0" lvl="0" indent="0" algn="ctr" rtl="0">
              <a:spcBef>
                <a:spcPts val="0"/>
              </a:spcBef>
              <a:spcAft>
                <a:spcPts val="0"/>
              </a:spcAft>
              <a:buNone/>
            </a:pPr>
            <a:r>
              <a:rPr lang="en"/>
              <a:t>(Prisoner’s Dilemma)</a:t>
            </a:r>
            <a:endParaRPr/>
          </a:p>
        </p:txBody>
      </p:sp>
      <p:sp>
        <p:nvSpPr>
          <p:cNvPr id="200" name="Google Shape;200;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06" name="Google Shape;206;p20"/>
          <p:cNvPicPr preferRelativeResize="0"/>
          <p:nvPr/>
        </p:nvPicPr>
        <p:blipFill>
          <a:blip r:embed="rId3">
            <a:alphaModFix/>
          </a:blip>
          <a:stretch>
            <a:fillRect/>
          </a:stretch>
        </p:blipFill>
        <p:spPr>
          <a:xfrm>
            <a:off x="214450" y="231450"/>
            <a:ext cx="8730226" cy="4688724"/>
          </a:xfrm>
          <a:prstGeom prst="rect">
            <a:avLst/>
          </a:prstGeom>
          <a:noFill/>
          <a:ln>
            <a:noFill/>
          </a:ln>
        </p:spPr>
      </p:pic>
      <p:sp>
        <p:nvSpPr>
          <p:cNvPr id="207" name="Google Shape;207;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1"/>
          <p:cNvPicPr preferRelativeResize="0"/>
          <p:nvPr/>
        </p:nvPicPr>
        <p:blipFill>
          <a:blip r:embed="rId3">
            <a:alphaModFix/>
          </a:blip>
          <a:stretch>
            <a:fillRect/>
          </a:stretch>
        </p:blipFill>
        <p:spPr>
          <a:xfrm>
            <a:off x="201875" y="221375"/>
            <a:ext cx="8750026" cy="4706001"/>
          </a:xfrm>
          <a:prstGeom prst="rect">
            <a:avLst/>
          </a:prstGeom>
          <a:noFill/>
          <a:ln>
            <a:noFill/>
          </a:ln>
        </p:spPr>
      </p:pic>
      <p:sp>
        <p:nvSpPr>
          <p:cNvPr id="213" name="Google Shape;213;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2059</Words>
  <Application>Microsoft Office PowerPoint</Application>
  <PresentationFormat>On-screen Show (16:9)</PresentationFormat>
  <Paragraphs>175</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Nunito</vt:lpstr>
      <vt:lpstr>Arial</vt:lpstr>
      <vt:lpstr>Roboto</vt:lpstr>
      <vt:lpstr>Calibri</vt:lpstr>
      <vt:lpstr>Shift</vt:lpstr>
      <vt:lpstr>Application of Game Theory in Network Security</vt:lpstr>
      <vt:lpstr>Outline:</vt:lpstr>
      <vt:lpstr>Traditional Network Security Solutions. </vt:lpstr>
      <vt:lpstr>Limitations of Intrusion Detection System </vt:lpstr>
      <vt:lpstr>Game Theory:</vt:lpstr>
      <vt:lpstr>PowerPoint Presentation</vt:lpstr>
      <vt:lpstr>Lets See an Example of Static Complete Perfect Game!  (Prisoner’s Dilemma)</vt:lpstr>
      <vt:lpstr> </vt:lpstr>
      <vt:lpstr>PowerPoint Presentation</vt:lpstr>
      <vt:lpstr>A Player in a Game has found Nash Equilibrium when they make the choice that leaves them better off no matter what their opponents decide </vt:lpstr>
      <vt:lpstr>PowerPoint Presentation</vt:lpstr>
      <vt:lpstr>PowerPoint Presentation</vt:lpstr>
      <vt:lpstr>PowerPoint Presentation</vt:lpstr>
      <vt:lpstr>PowerPoint Presentation</vt:lpstr>
      <vt:lpstr>Cooperative Game: </vt:lpstr>
      <vt:lpstr>PowerPoint Presentation</vt:lpstr>
      <vt:lpstr>Classification of Game Theory Application In Network Security</vt:lpstr>
      <vt:lpstr>Now we will map this concept to Actual real scenario.</vt:lpstr>
      <vt:lpstr>Static Bayesian Game</vt:lpstr>
      <vt:lpstr>PowerPoint Presentation</vt:lpstr>
      <vt:lpstr>PowerPoint Presentation</vt:lpstr>
      <vt:lpstr>PowerPoint Presentation</vt:lpstr>
      <vt:lpstr>Application of Network Security Assessment</vt:lpstr>
      <vt:lpstr>Conclusion </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Game Theory in Network Security</dc:title>
  <cp:lastModifiedBy>Shobhit saini</cp:lastModifiedBy>
  <cp:revision>1</cp:revision>
  <dcterms:modified xsi:type="dcterms:W3CDTF">2020-03-12T08:33:14Z</dcterms:modified>
</cp:coreProperties>
</file>